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82" r:id="rId17"/>
    <p:sldId id="283" r:id="rId18"/>
    <p:sldId id="273" r:id="rId19"/>
    <p:sldId id="274" r:id="rId20"/>
    <p:sldId id="275" r:id="rId21"/>
    <p:sldId id="277" r:id="rId22"/>
    <p:sldId id="276" r:id="rId23"/>
    <p:sldId id="278" r:id="rId24"/>
    <p:sldId id="284" r:id="rId25"/>
    <p:sldId id="279" r:id="rId26"/>
    <p:sldId id="285" r:id="rId27"/>
    <p:sldId id="280" r:id="rId28"/>
    <p:sldId id="281" r:id="rId2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F54210-3A04-4D77-A6C4-2438496CAD31}" type="datetimeFigureOut">
              <a:rPr lang="pt-BR" smtClean="0"/>
              <a:t>29/01/2018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361592-7868-4053-B51A-951B13B993E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6272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aso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1592-7868-4053-B51A-951B13B993EA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7002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 smtClean="0"/>
              <a:t>aso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1592-7868-4053-B51A-951B13B993EA}" type="slidenum">
              <a:rPr lang="pt-BR" smtClean="0"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7002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aso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1592-7868-4053-B51A-951B13B993EA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70022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aso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1592-7868-4053-B51A-951B13B993EA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70022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aso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1592-7868-4053-B51A-951B13B993EA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7002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mtClean="0"/>
              <a:t>aso</a:t>
            </a: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361592-7868-4053-B51A-951B13B993EA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7002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9B627-490B-4245-AE16-9E4444C5BE1E}" type="datetimeFigureOut">
              <a:rPr lang="pt-BR" smtClean="0"/>
              <a:t>29/01/2018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65D8-24D6-4E98-8953-1A5C4990F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60353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9B627-490B-4245-AE16-9E4444C5BE1E}" type="datetimeFigureOut">
              <a:rPr lang="pt-BR" smtClean="0"/>
              <a:t>29/01/2018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65D8-24D6-4E98-8953-1A5C4990F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4280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9B627-490B-4245-AE16-9E4444C5BE1E}" type="datetimeFigureOut">
              <a:rPr lang="pt-BR" smtClean="0"/>
              <a:t>29/01/2018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65D8-24D6-4E98-8953-1A5C4990F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145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9B627-490B-4245-AE16-9E4444C5BE1E}" type="datetimeFigureOut">
              <a:rPr lang="pt-BR" smtClean="0"/>
              <a:t>29/01/2018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65D8-24D6-4E98-8953-1A5C4990F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495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9B627-490B-4245-AE16-9E4444C5BE1E}" type="datetimeFigureOut">
              <a:rPr lang="pt-BR" smtClean="0"/>
              <a:t>29/01/2018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65D8-24D6-4E98-8953-1A5C4990F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529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9B627-490B-4245-AE16-9E4444C5BE1E}" type="datetimeFigureOut">
              <a:rPr lang="pt-BR" smtClean="0"/>
              <a:t>29/01/2018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65D8-24D6-4E98-8953-1A5C4990F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2733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9B627-490B-4245-AE16-9E4444C5BE1E}" type="datetimeFigureOut">
              <a:rPr lang="pt-BR" smtClean="0"/>
              <a:t>29/01/2018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65D8-24D6-4E98-8953-1A5C4990F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0063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9B627-490B-4245-AE16-9E4444C5BE1E}" type="datetimeFigureOut">
              <a:rPr lang="pt-BR" smtClean="0"/>
              <a:t>29/01/2018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65D8-24D6-4E98-8953-1A5C4990F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4047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9B627-490B-4245-AE16-9E4444C5BE1E}" type="datetimeFigureOut">
              <a:rPr lang="pt-BR" smtClean="0"/>
              <a:t>29/01/2018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65D8-24D6-4E98-8953-1A5C4990F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907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9B627-490B-4245-AE16-9E4444C5BE1E}" type="datetimeFigureOut">
              <a:rPr lang="pt-BR" smtClean="0"/>
              <a:t>29/01/2018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65D8-24D6-4E98-8953-1A5C4990F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2493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9B627-490B-4245-AE16-9E4444C5BE1E}" type="datetimeFigureOut">
              <a:rPr lang="pt-BR" smtClean="0"/>
              <a:t>29/01/2018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4165D8-24D6-4E98-8953-1A5C4990F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231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E9B627-490B-4245-AE16-9E4444C5BE1E}" type="datetimeFigureOut">
              <a:rPr lang="pt-BR" smtClean="0"/>
              <a:t>29/01/2018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4165D8-24D6-4E98-8953-1A5C4990FA5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4639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70025"/>
          </a:xfrm>
        </p:spPr>
        <p:txBody>
          <a:bodyPr>
            <a:normAutofit/>
          </a:bodyPr>
          <a:lstStyle/>
          <a:p>
            <a:r>
              <a:rPr lang="pt-B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Fraternidade e</a:t>
            </a:r>
            <a:br>
              <a:rPr lang="pt-B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</a:br>
            <a:r>
              <a:rPr lang="pt-BR" sz="32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Superação da Violência</a:t>
            </a: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684512"/>
            <a:ext cx="6400800" cy="17526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pt-BR" sz="96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JULGAR</a:t>
            </a:r>
            <a:endParaRPr lang="pt-BR" sz="96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683568" y="5271343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Barretos, janeiro de 2018</a:t>
            </a:r>
            <a:endParaRPr lang="pt-B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79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548680"/>
            <a:ext cx="9144000" cy="108012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pt-BR" sz="4800" b="1" dirty="0" err="1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Ex</a:t>
            </a:r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20, 14.17 e </a:t>
            </a:r>
            <a:r>
              <a:rPr lang="pt-BR" sz="4800" b="1" dirty="0" err="1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Dt</a:t>
            </a:r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5, 18.21</a:t>
            </a:r>
            <a:endParaRPr lang="pt-BR" sz="4800" b="1" dirty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0" y="2564904"/>
            <a:ext cx="9180512" cy="330939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54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Não cobiçar</a:t>
            </a:r>
          </a:p>
          <a:p>
            <a:r>
              <a:rPr lang="pt-BR" sz="54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 mulher do</a:t>
            </a:r>
          </a:p>
          <a:p>
            <a:r>
              <a:rPr lang="pt-BR" sz="54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próximo.</a:t>
            </a:r>
          </a:p>
        </p:txBody>
      </p:sp>
    </p:spTree>
    <p:extLst>
      <p:ext uri="{BB962C8B-B14F-4D97-AF65-F5344CB8AC3E}">
        <p14:creationId xmlns:p14="http://schemas.microsoft.com/office/powerpoint/2010/main" val="318486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404664"/>
            <a:ext cx="9144000" cy="108012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pt-BR" sz="4800" b="1" dirty="0" err="1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Ex</a:t>
            </a:r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20, 16 e </a:t>
            </a:r>
            <a:r>
              <a:rPr lang="pt-BR" sz="4800" b="1" dirty="0" err="1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Dt</a:t>
            </a:r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5, 20</a:t>
            </a:r>
            <a:endParaRPr lang="pt-BR" sz="4800" b="1" dirty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0" y="2348880"/>
            <a:ext cx="9180512" cy="2952328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54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Exigem o</a:t>
            </a:r>
          </a:p>
          <a:p>
            <a:r>
              <a:rPr lang="pt-BR" sz="54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compromisso</a:t>
            </a:r>
          </a:p>
          <a:p>
            <a:r>
              <a:rPr lang="pt-BR" sz="54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com a verdade</a:t>
            </a:r>
          </a:p>
        </p:txBody>
      </p:sp>
    </p:spTree>
    <p:extLst>
      <p:ext uri="{BB962C8B-B14F-4D97-AF65-F5344CB8AC3E}">
        <p14:creationId xmlns:p14="http://schemas.microsoft.com/office/powerpoint/2010/main" val="1358261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404664"/>
            <a:ext cx="9144000" cy="108012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pt-BR" sz="4800" b="1" dirty="0" err="1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Sl</a:t>
            </a:r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85</a:t>
            </a:r>
            <a:endParaRPr lang="pt-BR" sz="4800" b="1" dirty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0" y="177281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Exige-se justiça social, para que se evite, que as pessoas em situações desfavoráveis venham a praticar atos violentos, mesmo em situações de subsistência. Porque </a:t>
            </a:r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justiça e Paz</a:t>
            </a:r>
            <a:r>
              <a:rPr lang="pt-BR" sz="48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são inseparáveis.</a:t>
            </a:r>
          </a:p>
        </p:txBody>
      </p:sp>
    </p:spTree>
    <p:extLst>
      <p:ext uri="{BB962C8B-B14F-4D97-AF65-F5344CB8AC3E}">
        <p14:creationId xmlns:p14="http://schemas.microsoft.com/office/powerpoint/2010/main" val="98726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404664"/>
            <a:ext cx="9144000" cy="108012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 lei de talião</a:t>
            </a:r>
            <a:endParaRPr lang="pt-BR" sz="4800" b="1" dirty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0" y="1556792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Naquele contexto, procurava-se estabelecer um limite proporcional de reparação ao mal sofrido, em detrimento de uma vingança exagerada. </a:t>
            </a:r>
          </a:p>
          <a:p>
            <a:r>
              <a:rPr lang="pt-BR" sz="4800" b="1" dirty="0" err="1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Ex</a:t>
            </a:r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21, 24 e </a:t>
            </a:r>
            <a:r>
              <a:rPr lang="pt-BR" sz="4800" b="1" dirty="0" err="1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Lv</a:t>
            </a:r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24, 20</a:t>
            </a:r>
          </a:p>
        </p:txBody>
      </p:sp>
    </p:spTree>
    <p:extLst>
      <p:ext uri="{BB962C8B-B14F-4D97-AF65-F5344CB8AC3E}">
        <p14:creationId xmlns:p14="http://schemas.microsoft.com/office/powerpoint/2010/main" val="26434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404664"/>
            <a:ext cx="9144000" cy="1440160"/>
          </a:xfrm>
        </p:spPr>
        <p:txBody>
          <a:bodyPr>
            <a:normAutofit fontScale="92500" lnSpcReduction="1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Conter exageros</a:t>
            </a:r>
          </a:p>
          <a:p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como a do pretencioso </a:t>
            </a:r>
            <a:r>
              <a:rPr lang="pt-BR" sz="4800" b="1" dirty="0" err="1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Lamec</a:t>
            </a:r>
            <a:endParaRPr lang="pt-BR" sz="4800" b="1" dirty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0" y="2495872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“[...] Eu matei um homem por uma ferida, uma criança por uma contusão.</a:t>
            </a:r>
          </a:p>
          <a:p>
            <a:r>
              <a:rPr lang="pt-BR" sz="48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</a:p>
          <a:p>
            <a:r>
              <a:rPr lang="pt-BR" sz="4800" b="1" dirty="0" err="1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Gn</a:t>
            </a:r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4, 23</a:t>
            </a:r>
          </a:p>
        </p:txBody>
      </p:sp>
    </p:spTree>
    <p:extLst>
      <p:ext uri="{BB962C8B-B14F-4D97-AF65-F5344CB8AC3E}">
        <p14:creationId xmlns:p14="http://schemas.microsoft.com/office/powerpoint/2010/main" val="424870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144016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pt-BR" sz="40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 “TORAH” prescreve três normas especiais:</a:t>
            </a:r>
            <a:endParaRPr lang="pt-BR" sz="4000" b="1" dirty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07504" y="1916832"/>
            <a:ext cx="8964488" cy="4176464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“Não procurais vingança nem guardes rancor aos teus compatriotas. Amarás o teu próximo como a ti mesmo. Eu sou o Senhor”. </a:t>
            </a:r>
          </a:p>
          <a:p>
            <a:r>
              <a:rPr lang="pt-BR" sz="4800" b="1" dirty="0" err="1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Lv</a:t>
            </a:r>
            <a:r>
              <a:rPr lang="pt-BR" sz="48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19, 18</a:t>
            </a:r>
            <a:endParaRPr lang="pt-BR" sz="4800" b="1" dirty="0" smtClean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045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107504" y="1772816"/>
            <a:ext cx="89644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>
                <a:ln>
                  <a:prstDash val="solid"/>
                </a:ln>
                <a:solidFill>
                  <a:srgbClr val="92D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“Não oprimas o estrangeiro; vós sabei o que é ser estrangeiro,</a:t>
            </a:r>
          </a:p>
          <a:p>
            <a:pPr algn="ctr"/>
            <a:r>
              <a:rPr lang="pt-BR" sz="4800" b="1" dirty="0" smtClean="0">
                <a:ln>
                  <a:prstDash val="solid"/>
                </a:ln>
                <a:solidFill>
                  <a:srgbClr val="92D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pois o fostes no Egito”</a:t>
            </a:r>
          </a:p>
          <a:p>
            <a:pPr algn="ctr"/>
            <a:endParaRPr lang="pt-BR" sz="4800" b="1" dirty="0" smtClean="0">
              <a:ln>
                <a:prstDash val="solid"/>
              </a:ln>
              <a:solidFill>
                <a:srgbClr val="92D05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/>
            <a:r>
              <a:rPr lang="pt-BR" sz="4800" b="1" dirty="0" err="1" smtClean="0">
                <a:ln>
                  <a:prstDash val="solid"/>
                </a:ln>
                <a:solidFill>
                  <a:srgbClr val="92D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Ex</a:t>
            </a:r>
            <a:r>
              <a:rPr lang="pt-BR" sz="4800" b="1" dirty="0" smtClean="0">
                <a:ln>
                  <a:prstDash val="solid"/>
                </a:ln>
                <a:solidFill>
                  <a:srgbClr val="92D05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23, 9</a:t>
            </a:r>
          </a:p>
        </p:txBody>
      </p:sp>
    </p:spTree>
    <p:extLst>
      <p:ext uri="{BB962C8B-B14F-4D97-AF65-F5344CB8AC3E}">
        <p14:creationId xmlns:p14="http://schemas.microsoft.com/office/powerpoint/2010/main" val="772854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0" y="764704"/>
            <a:ext cx="918051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“Não guardes no coração ódio contra teu irmão, repreende teu próximo para não te tornares culpado de pecado</a:t>
            </a:r>
          </a:p>
          <a:p>
            <a:pPr algn="ctr"/>
            <a:r>
              <a:rPr lang="pt-BR" sz="48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por causa dele”. </a:t>
            </a:r>
          </a:p>
          <a:p>
            <a:pPr algn="ctr"/>
            <a:endParaRPr lang="pt-BR" sz="4800" b="1" dirty="0" smtClean="0">
              <a:ln>
                <a:prstDash val="solid"/>
              </a:ln>
              <a:solidFill>
                <a:srgbClr val="FFFF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/>
            <a:r>
              <a:rPr lang="pt-BR" sz="4800" b="1" dirty="0" err="1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Lv</a:t>
            </a:r>
            <a:r>
              <a:rPr lang="pt-BR" sz="48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19, 17</a:t>
            </a:r>
          </a:p>
          <a:p>
            <a:pPr algn="ctr"/>
            <a:endParaRPr lang="pt-BR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9795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936104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pt-BR" sz="40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PROFETISMO: NÃO À VIOLÊNCIA!</a:t>
            </a:r>
            <a:endParaRPr lang="pt-BR" sz="4000" b="1" dirty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07504" y="1124744"/>
            <a:ext cx="8964488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Os profetas sempre apontaram para este mal, e sofreram as consequências de suas denúncias.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07504" y="2420888"/>
            <a:ext cx="8964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Jeremias foi jurado de morte, preso e jogado numa fosso (Jr 26);</a:t>
            </a:r>
          </a:p>
        </p:txBody>
      </p:sp>
      <p:sp>
        <p:nvSpPr>
          <p:cNvPr id="6" name="CaixaDeTexto 5"/>
          <p:cNvSpPr txBox="1"/>
          <p:nvPr/>
        </p:nvSpPr>
        <p:spPr>
          <a:xfrm>
            <a:off x="107504" y="5183321"/>
            <a:ext cx="89644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i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No entanto, sempre convidaram à radical conversão, e a praticar a justiça e a compaixão.</a:t>
            </a:r>
          </a:p>
          <a:p>
            <a:pPr algn="ctr"/>
            <a:r>
              <a:rPr lang="pt-BR" sz="32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(</a:t>
            </a:r>
            <a:r>
              <a:rPr lang="pt-BR" sz="3200" b="1" dirty="0" err="1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Am</a:t>
            </a:r>
            <a:r>
              <a:rPr lang="pt-BR" sz="32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3,9-10 e Jr 22, 3)</a:t>
            </a:r>
          </a:p>
          <a:p>
            <a:pPr algn="ctr"/>
            <a:endParaRPr lang="pt-BR" sz="32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107504" y="3645024"/>
            <a:ext cx="8964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Elias teve que fugir rumo ao deserto (1Reis 19,2);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07504" y="4428401"/>
            <a:ext cx="8964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Amós expulso do templo de Betel (</a:t>
            </a:r>
            <a:r>
              <a:rPr lang="pt-BR" sz="3200" b="1" dirty="0" err="1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Am</a:t>
            </a:r>
            <a:r>
              <a:rPr lang="pt-BR" sz="32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7, 10-17);</a:t>
            </a:r>
          </a:p>
        </p:txBody>
      </p:sp>
    </p:spTree>
    <p:extLst>
      <p:ext uri="{BB962C8B-B14F-4D97-AF65-F5344CB8AC3E}">
        <p14:creationId xmlns:p14="http://schemas.microsoft.com/office/powerpoint/2010/main" val="167106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512" y="188640"/>
            <a:ext cx="9144000" cy="936104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 que fazer?</a:t>
            </a:r>
            <a:endParaRPr lang="pt-BR" sz="4800" b="1" dirty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07504" y="1340768"/>
            <a:ext cx="8964488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0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“Não trames o mal contra o amigo, quando ele vive contigo cheio de confiança. Não abra processos contra ninguém sem motivo, se não te fez mal algum. Não invejes a pessoa injusta e não imites nenhuma de suas atitudes, pois o Senhor detesta o perverso”.</a:t>
            </a:r>
          </a:p>
          <a:p>
            <a:r>
              <a:rPr lang="pt-BR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Provérbios 3, 29-32</a:t>
            </a:r>
          </a:p>
        </p:txBody>
      </p:sp>
    </p:spTree>
    <p:extLst>
      <p:ext uri="{BB962C8B-B14F-4D97-AF65-F5344CB8AC3E}">
        <p14:creationId xmlns:p14="http://schemas.microsoft.com/office/powerpoint/2010/main" val="107746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17526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pt-BR" sz="96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Objetivo Central</a:t>
            </a:r>
            <a:endParaRPr lang="pt-BR" sz="96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683568" y="5271343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Barretos, janeiro de 2018</a:t>
            </a:r>
            <a:endParaRPr lang="pt-B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08448"/>
            <a:ext cx="9180512" cy="1752600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0" b="1" dirty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15341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6512" y="692696"/>
            <a:ext cx="9144000" cy="936104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 que fazer?</a:t>
            </a:r>
            <a:endParaRPr lang="pt-BR" sz="4800" b="1" dirty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07504" y="2348880"/>
            <a:ext cx="8964488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4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“Se teu inimigo tem fome, dá-lhe de comer; se tem sede, dá-lhe de beber”.</a:t>
            </a:r>
          </a:p>
          <a:p>
            <a:endParaRPr lang="pt-BR" sz="4400" b="1" dirty="0" smtClean="0">
              <a:ln>
                <a:prstDash val="solid"/>
              </a:ln>
              <a:solidFill>
                <a:srgbClr val="FFFF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r>
              <a:rPr lang="pt-BR" sz="44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Provérbios 25, 21</a:t>
            </a:r>
          </a:p>
        </p:txBody>
      </p:sp>
    </p:spTree>
    <p:extLst>
      <p:ext uri="{BB962C8B-B14F-4D97-AF65-F5344CB8AC3E}">
        <p14:creationId xmlns:p14="http://schemas.microsoft.com/office/powerpoint/2010/main" val="2971128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07504" y="548680"/>
            <a:ext cx="8964488" cy="13681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Jesus disse:</a:t>
            </a:r>
            <a:r>
              <a:rPr lang="pt-BR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“os filhos de Deus promovem a paz, e esta é diferente da paz que o mundo oferta”.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07504" y="2276872"/>
            <a:ext cx="896448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 continua...</a:t>
            </a:r>
          </a:p>
          <a:p>
            <a:endParaRPr lang="pt-BR" sz="3200" b="1" dirty="0" smtClean="0">
              <a:ln>
                <a:prstDash val="solid"/>
              </a:ln>
              <a:solidFill>
                <a:srgbClr val="FFFF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r>
              <a:rPr lang="pt-BR" sz="32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“[...] o que sai da pessoa é o que a torna impura. [...] de dentro do coração humano que saem as más intenções: imoralidades, roubos, assassinatos, adultérios, ambições desmedidas, perversidades, fraudes, devassidão, inveja, calúnia, orgulho, insensatez, </a:t>
            </a:r>
            <a:r>
              <a:rPr lang="pt-BR" sz="3200" b="1" dirty="0" err="1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etc</a:t>
            </a:r>
            <a:r>
              <a:rPr lang="pt-BR" sz="32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”. </a:t>
            </a:r>
          </a:p>
          <a:p>
            <a:pPr algn="ctr"/>
            <a:r>
              <a:rPr lang="pt-BR" sz="32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Mc 7, 14-15.21-23</a:t>
            </a:r>
          </a:p>
          <a:p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1603171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07504" y="548680"/>
            <a:ext cx="8964488" cy="1656184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“ouviste o que foi dito: amarás o teu próximo e odiarás o teu inimigo! Ora, eu vos digo: amai os vossos inimigos e orai pelos que vos perseguem! Assim vos tornarei filhos do vosso Pai que está nos céus ; pois ele faz nascer o sol sobre maus e bons, faz cair a chuva sobre justos e injustos. Se amais somente aqueles que vos amam, que recompensa tereis? Os publicanos não fazem a mesma coisa? E se saudais somente os vossos irmãos, o que fazeis de extraordinário? Os pagãos não fazem o mesmo? Sede, portanto, perfeitos como o vosso Pai é perfeito. (</a:t>
            </a:r>
            <a:r>
              <a:rPr lang="pt-BR" b="1" dirty="0" err="1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M</a:t>
            </a:r>
            <a:r>
              <a:rPr lang="pt-BR" b="1" dirty="0" err="1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</a:t>
            </a:r>
            <a:r>
              <a:rPr lang="pt-BR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5, 43-48)</a:t>
            </a:r>
          </a:p>
        </p:txBody>
      </p:sp>
    </p:spTree>
    <p:extLst>
      <p:ext uri="{BB962C8B-B14F-4D97-AF65-F5344CB8AC3E}">
        <p14:creationId xmlns:p14="http://schemas.microsoft.com/office/powerpoint/2010/main" val="370022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-342900"/>
            <a:ext cx="9144000" cy="7543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35496" y="-27384"/>
            <a:ext cx="8964488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 SAGRADO MAGISTÉRIO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107504" y="1124744"/>
            <a:ext cx="8964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PACEM IN TERRIS</a:t>
            </a:r>
          </a:p>
          <a:p>
            <a:r>
              <a:rPr lang="pt-BR" sz="32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São João XXIII diz:</a:t>
            </a:r>
            <a:r>
              <a:rPr lang="pt-BR" sz="3200" b="1" i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“a violência só e sempre destrói [...] e não acumula fraternidade e reconciliação”.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07504" y="3285559"/>
            <a:ext cx="864096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CONCÍLIO VATICANO II</a:t>
            </a:r>
          </a:p>
          <a:p>
            <a:r>
              <a:rPr lang="pt-BR" sz="32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“[...] é preciso eliminar as causas das discórdias, que provém das excessivas desigualdades econômicas, e do atraso em suas soluções.  Também nascem do espírito de dominação, desespero, da inveja, desconfiança, da </a:t>
            </a:r>
            <a:r>
              <a:rPr lang="pt-BR" sz="3200" b="1" dirty="0" err="1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soberda</a:t>
            </a:r>
            <a:r>
              <a:rPr lang="pt-BR" sz="32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e das paixões egoístas. 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332838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-342900"/>
            <a:ext cx="9144000" cy="7543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251520" y="2637487"/>
            <a:ext cx="86409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b="1" dirty="0">
                <a:solidFill>
                  <a:schemeClr val="bg1"/>
                </a:solidFill>
              </a:rPr>
              <a:t>	</a:t>
            </a:r>
            <a:r>
              <a:rPr lang="pt-BR" sz="3200" b="1" dirty="0" smtClean="0">
                <a:solidFill>
                  <a:schemeClr val="bg1"/>
                </a:solidFill>
              </a:rPr>
              <a:t>É preciso respeitar a índole comunitária da vocação humana da sociedade; a promoção do bem comum; o respeito pela pessoa humana; o respeito e o amor pelos adversários; a igualdade essencial entre todas as pessoas; a superação de éticas individualistas; a responsabilidade e a participação social, e a solidariedade humana (n. 24-32).</a:t>
            </a:r>
            <a:endParaRPr lang="pt-BR" sz="3200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123728" y="725795"/>
            <a:ext cx="489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solidFill>
                  <a:schemeClr val="bg1"/>
                </a:solidFill>
              </a:rPr>
              <a:t>GAUDIUM ET </a:t>
            </a:r>
            <a:r>
              <a:rPr lang="pt-BR" sz="4800" b="1" dirty="0" smtClean="0">
                <a:solidFill>
                  <a:schemeClr val="bg1"/>
                </a:solidFill>
              </a:rPr>
              <a:t>SPES</a:t>
            </a:r>
            <a:endParaRPr lang="pt-BR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4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-342900"/>
            <a:ext cx="9144000" cy="7543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07504" y="44624"/>
            <a:ext cx="8964488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 SUPERAÇÃO:</a:t>
            </a:r>
          </a:p>
          <a:p>
            <a:endParaRPr lang="pt-BR" sz="4800" b="1" dirty="0" smtClean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0" y="1376184"/>
            <a:ext cx="907199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PAULO VI em sua </a:t>
            </a:r>
            <a:r>
              <a:rPr lang="pt-BR" sz="3200" b="1" i="1" dirty="0" err="1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Populorum</a:t>
            </a:r>
            <a:r>
              <a:rPr lang="pt-BR" sz="3200" b="1" i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pt-BR" sz="3200" b="1" i="1" dirty="0" err="1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Progressio</a:t>
            </a:r>
            <a:r>
              <a:rPr lang="pt-BR" sz="32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, reafirma que a exclusão da violência passa pelo ideal de sociedade coerente com a dignidade humana. Portanto, é preciso um novo pensar sobre:</a:t>
            </a:r>
          </a:p>
          <a:p>
            <a:endParaRPr lang="pt-BR" sz="3200" b="1" dirty="0">
              <a:ln>
                <a:prstDash val="solid"/>
              </a:ln>
              <a:solidFill>
                <a:srgbClr val="FFFF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ctr"/>
            <a:r>
              <a:rPr lang="pt-BR" sz="32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As opções e condutas pessoais; a família; as relações interpessoais; a convivência social; as relações interpessoais; os direitos humanos; o respeito pela dignidade; a justiça; a verdade; a comunicação autêntica; a educação; o perdão; a reconciliação; a fraternidade; a fé e o respeito mútuo, </a:t>
            </a:r>
            <a:r>
              <a:rPr lang="pt-BR" sz="3200" b="1" dirty="0" err="1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etc</a:t>
            </a:r>
            <a:r>
              <a:rPr lang="pt-BR" sz="32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54089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-342900"/>
            <a:ext cx="9144000" cy="7543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07504" y="188640"/>
            <a:ext cx="8964488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BENTO XVI</a:t>
            </a:r>
          </a:p>
          <a:p>
            <a:endParaRPr lang="pt-BR" sz="4800" b="1" dirty="0" smtClean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0" y="1426706"/>
            <a:ext cx="907199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dirty="0" smtClean="0">
                <a:solidFill>
                  <a:schemeClr val="bg1"/>
                </a:solidFill>
                <a:latin typeface="Arial Rounded MT Bold" pitchFamily="34" charset="0"/>
              </a:rPr>
              <a:t>“Na raiz de não poucas tensões que ameaçam a paz, estão certamente as inúmeras e injustas desigualdades ainda tragicamente presentes no mundo. Dentre elas, são por um lado, particularmente insidiosas as desigualdades no acesso a bens essenciais como a comida, a água, a casa, a saúde; e, por outro lado, as contínuas desigualdades entre homens e mulheres no exercício dos direitos humano fundamentais”.  Mensagem por ocasião do dia mundial da paz, 2007.</a:t>
            </a:r>
            <a:endParaRPr lang="pt-BR" sz="3000" b="1" dirty="0" smtClean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997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-342900"/>
            <a:ext cx="9144000" cy="7543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72008" y="-99392"/>
            <a:ext cx="8964488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SANTO AGOSTINHO</a:t>
            </a:r>
          </a:p>
          <a:p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BISPO DE HIPONA</a:t>
            </a:r>
          </a:p>
          <a:p>
            <a:pPr algn="l"/>
            <a:endParaRPr lang="pt-BR" sz="4800" b="1" dirty="0" smtClean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67544" y="1868626"/>
            <a:ext cx="824440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“para associas os homens entre si, não basta a identidade da sua natureza; é necessário ensinar-lhes a falar uma mesma linguagem, isto é, a da compreensão; a usufruir uma cultura comum; e a compartilhar os mesmos sentimentos. De outro modo, o homem preferirá encontrar-se com o seu cão, a encontrar-se com um homem estranho”.</a:t>
            </a:r>
          </a:p>
          <a:p>
            <a:pPr algn="ctr"/>
            <a:endParaRPr lang="pt-BR" sz="3200" b="1" dirty="0" smtClean="0">
              <a:ln>
                <a:prstDash val="solid"/>
              </a:ln>
              <a:solidFill>
                <a:srgbClr val="FFFF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pPr algn="r"/>
            <a:r>
              <a:rPr lang="pt-BR" sz="32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(Cidade de Deus)</a:t>
            </a:r>
          </a:p>
        </p:txBody>
      </p:sp>
    </p:spTree>
    <p:extLst>
      <p:ext uri="{BB962C8B-B14F-4D97-AF65-F5344CB8AC3E}">
        <p14:creationId xmlns:p14="http://schemas.microsoft.com/office/powerpoint/2010/main" val="3964821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-342900"/>
            <a:ext cx="9144000" cy="7543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107504" y="4104456"/>
            <a:ext cx="8964488" cy="1628800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Seminarista Carlos A. S. Araki</a:t>
            </a:r>
          </a:p>
          <a:p>
            <a:r>
              <a:rPr lang="pt-BR" b="1" dirty="0" smtClean="0">
                <a:ln>
                  <a:prstDash val="solid"/>
                </a:ln>
                <a:solidFill>
                  <a:srgbClr val="00B0F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araki.carlos@yahoo.com.br</a:t>
            </a:r>
          </a:p>
          <a:p>
            <a:pPr algn="l"/>
            <a:endParaRPr lang="pt-BR" b="1" dirty="0" smtClean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2" name="CaixaDeTexto 1"/>
          <p:cNvSpPr txBox="1"/>
          <p:nvPr/>
        </p:nvSpPr>
        <p:spPr>
          <a:xfrm>
            <a:off x="467544" y="2341329"/>
            <a:ext cx="82444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b="1" dirty="0" smtClean="0">
                <a:ln>
                  <a:prstDash val="solid"/>
                </a:ln>
                <a:solidFill>
                  <a:srgbClr val="FFFF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Muito obrigado!</a:t>
            </a:r>
          </a:p>
        </p:txBody>
      </p:sp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685800" y="374799"/>
            <a:ext cx="7772400" cy="1470025"/>
          </a:xfrm>
        </p:spPr>
        <p:txBody>
          <a:bodyPr>
            <a:noAutofit/>
          </a:bodyPr>
          <a:lstStyle/>
          <a:p>
            <a:r>
              <a:rPr lang="pt-BR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Fraternidade e</a:t>
            </a:r>
            <a:br>
              <a:rPr lang="pt-BR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</a:br>
            <a:r>
              <a:rPr lang="pt-BR" sz="4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Superação da Violência</a:t>
            </a:r>
            <a:endParaRPr lang="pt-BR" sz="4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  <p:sp>
        <p:nvSpPr>
          <p:cNvPr id="8" name="Título 1"/>
          <p:cNvSpPr txBox="1">
            <a:spLocks/>
          </p:cNvSpPr>
          <p:nvPr/>
        </p:nvSpPr>
        <p:spPr>
          <a:xfrm>
            <a:off x="683568" y="566124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 Rounded MT Bold" pitchFamily="34" charset="0"/>
              </a:rPr>
              <a:t>Barretos, janeiro de 2018</a:t>
            </a:r>
            <a:endParaRPr lang="pt-B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341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17526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pt-BR" sz="96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No princípio:</a:t>
            </a:r>
            <a:endParaRPr lang="pt-BR" sz="9600" b="1" dirty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50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Tudo de bom!</a:t>
            </a:r>
            <a:endParaRPr lang="pt-BR" sz="15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8499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17526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pt-BR" sz="80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Relembrando:</a:t>
            </a:r>
            <a:endParaRPr lang="pt-BR" sz="8000" b="1" dirty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204864"/>
            <a:ext cx="9180512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0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 pecado de Adão e Eva;</a:t>
            </a:r>
          </a:p>
        </p:txBody>
      </p:sp>
      <p:sp>
        <p:nvSpPr>
          <p:cNvPr id="2" name="CaixaDeTexto 1"/>
          <p:cNvSpPr txBox="1"/>
          <p:nvPr/>
        </p:nvSpPr>
        <p:spPr>
          <a:xfrm>
            <a:off x="0" y="3801234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 </a:t>
            </a:r>
            <a:r>
              <a:rPr lang="pt-BR" sz="4000" b="1" dirty="0" err="1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fraticídio</a:t>
            </a:r>
            <a:r>
              <a:rPr lang="pt-BR" sz="4000" b="1" dirty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de Abel</a:t>
            </a:r>
            <a:r>
              <a:rPr lang="pt-BR" sz="40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;</a:t>
            </a:r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0" y="5457418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Dilúvio, etc</a:t>
            </a:r>
            <a:r>
              <a:rPr lang="pt-BR" sz="40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...</a:t>
            </a:r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5828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692696"/>
            <a:ext cx="9144000" cy="230425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Deus havia </a:t>
            </a:r>
            <a:r>
              <a:rPr lang="pt-BR" sz="4800" b="1" dirty="0" err="1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pergutado</a:t>
            </a:r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a Caim</a:t>
            </a:r>
            <a:r>
              <a:rPr lang="pt-BR" sz="4800" b="1" dirty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acerca de seu irmão, e ele respondeu:</a:t>
            </a:r>
            <a:endParaRPr lang="pt-BR" sz="4800" b="1" dirty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0" y="1628800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54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54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r>
              <a:rPr lang="pt-BR" sz="54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“Acaso sou o guarda</a:t>
            </a:r>
          </a:p>
          <a:p>
            <a:r>
              <a:rPr lang="pt-BR" sz="54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do meu irmão?”</a:t>
            </a:r>
          </a:p>
          <a:p>
            <a:r>
              <a:rPr lang="pt-BR" sz="54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(</a:t>
            </a:r>
            <a:r>
              <a:rPr lang="pt-BR" sz="5400" b="1" dirty="0" err="1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Gn</a:t>
            </a:r>
            <a:r>
              <a:rPr lang="pt-BR" sz="54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4, 9)</a:t>
            </a:r>
          </a:p>
        </p:txBody>
      </p:sp>
    </p:spTree>
    <p:extLst>
      <p:ext uri="{BB962C8B-B14F-4D97-AF65-F5344CB8AC3E}">
        <p14:creationId xmlns:p14="http://schemas.microsoft.com/office/powerpoint/2010/main" val="331413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692696"/>
            <a:ext cx="9144000" cy="230425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Após o episódio do Dilúvio, Deus renovou sua Aliança com o povo e indagou:</a:t>
            </a:r>
            <a:endParaRPr lang="pt-BR" sz="4800" b="1" dirty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0" y="1628800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54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54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r>
              <a:rPr lang="pt-BR" sz="54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“[...] da vida do homem pedirei contas a seu irmão”</a:t>
            </a:r>
          </a:p>
          <a:p>
            <a:r>
              <a:rPr lang="pt-BR" sz="54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(</a:t>
            </a:r>
            <a:r>
              <a:rPr lang="pt-BR" sz="5400" b="1" dirty="0" err="1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Gn</a:t>
            </a:r>
            <a:r>
              <a:rPr lang="pt-BR" sz="54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9, 5)</a:t>
            </a:r>
          </a:p>
        </p:txBody>
      </p:sp>
    </p:spTree>
    <p:extLst>
      <p:ext uri="{BB962C8B-B14F-4D97-AF65-F5344CB8AC3E}">
        <p14:creationId xmlns:p14="http://schemas.microsoft.com/office/powerpoint/2010/main" val="3246787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332656"/>
            <a:ext cx="9144000" cy="108012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 garantiu:</a:t>
            </a:r>
            <a:endParaRPr lang="pt-BR" sz="4800" b="1" dirty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0" y="1484784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48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“Quem derramar sangue humano, por mãos humanas, terá seu sangue derramado, porque Deus fez o homem à sua imagem”.</a:t>
            </a:r>
          </a:p>
          <a:p>
            <a:r>
              <a:rPr lang="pt-BR" sz="54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(</a:t>
            </a:r>
            <a:r>
              <a:rPr lang="pt-BR" sz="5400" b="1" dirty="0" err="1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Gn</a:t>
            </a:r>
            <a:r>
              <a:rPr lang="pt-BR" sz="54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9, 5)</a:t>
            </a:r>
          </a:p>
        </p:txBody>
      </p:sp>
      <p:sp>
        <p:nvSpPr>
          <p:cNvPr id="6" name="Subtítulo 2"/>
          <p:cNvSpPr txBox="1">
            <a:spLocks/>
          </p:cNvSpPr>
          <p:nvPr/>
        </p:nvSpPr>
        <p:spPr>
          <a:xfrm>
            <a:off x="36512" y="5877272"/>
            <a:ext cx="91440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Condenação explícita à violência</a:t>
            </a:r>
            <a:endParaRPr lang="pt-BR" b="1" dirty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8458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692696"/>
            <a:ext cx="9144000" cy="108012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Contudo, a violência persiste!</a:t>
            </a:r>
            <a:endParaRPr lang="pt-BR" sz="4800" b="1" dirty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0" y="2351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54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Os textos sagrados relatam tentativas para conter atos violentos.</a:t>
            </a:r>
          </a:p>
        </p:txBody>
      </p:sp>
    </p:spTree>
    <p:extLst>
      <p:ext uri="{BB962C8B-B14F-4D97-AF65-F5344CB8AC3E}">
        <p14:creationId xmlns:p14="http://schemas.microsoft.com/office/powerpoint/2010/main" val="162507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0" y="13079"/>
            <a:ext cx="9144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9144000" cy="108012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pt-BR" sz="4800" b="1" dirty="0" err="1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Ex</a:t>
            </a:r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20, 13 e </a:t>
            </a:r>
            <a:r>
              <a:rPr lang="pt-BR" sz="4800" b="1" dirty="0" err="1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Dt</a:t>
            </a:r>
            <a:r>
              <a:rPr lang="pt-BR" sz="4800" b="1" dirty="0" smtClean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5, 17</a:t>
            </a:r>
            <a:endParaRPr lang="pt-BR" sz="4800" b="1" dirty="0">
              <a:ln>
                <a:prstDash val="solid"/>
              </a:ln>
              <a:solidFill>
                <a:schemeClr val="bg1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7" name="Subtítulo 2"/>
          <p:cNvSpPr txBox="1">
            <a:spLocks/>
          </p:cNvSpPr>
          <p:nvPr/>
        </p:nvSpPr>
        <p:spPr>
          <a:xfrm>
            <a:off x="0" y="2132856"/>
            <a:ext cx="9180512" cy="474955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t-BR" sz="4000" b="1" dirty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  <a:p>
            <a:endParaRPr lang="pt-BR" sz="4000" b="1" dirty="0" smtClean="0">
              <a:ln>
                <a:prstDash val="solid"/>
              </a:ln>
              <a:solidFill>
                <a:srgbClr val="33CCFF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0" y="3429000"/>
            <a:ext cx="9180512" cy="1008112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5400" b="1" dirty="0" smtClean="0">
                <a:ln>
                  <a:prstDash val="solid"/>
                </a:ln>
                <a:solidFill>
                  <a:srgbClr val="33CCFF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Não matarás.</a:t>
            </a:r>
          </a:p>
        </p:txBody>
      </p:sp>
    </p:spTree>
    <p:extLst>
      <p:ext uri="{BB962C8B-B14F-4D97-AF65-F5344CB8AC3E}">
        <p14:creationId xmlns:p14="http://schemas.microsoft.com/office/powerpoint/2010/main" val="71911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1133</Words>
  <Application>Microsoft Office PowerPoint</Application>
  <PresentationFormat>Apresentação na tela (4:3)</PresentationFormat>
  <Paragraphs>115</Paragraphs>
  <Slides>28</Slides>
  <Notes>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29" baseType="lpstr">
      <vt:lpstr>Tema do Office</vt:lpstr>
      <vt:lpstr>Fraternidade e Superação da Violência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Fraternidade e Superação da Violência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Fraternidade e Superação da Violência</dc:title>
  <dc:creator>new user 2</dc:creator>
  <cp:lastModifiedBy>new user 2</cp:lastModifiedBy>
  <cp:revision>35</cp:revision>
  <dcterms:created xsi:type="dcterms:W3CDTF">2018-01-19T16:48:07Z</dcterms:created>
  <dcterms:modified xsi:type="dcterms:W3CDTF">2018-01-29T21:24:25Z</dcterms:modified>
</cp:coreProperties>
</file>