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image/vnd.ms-photo" Extension="wdp"/>
  <Default ContentType="image/svg+xml" Extension="sv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24" Type="http://schemas.openxmlformats.org/officeDocument/2006/relationships/slide" Target="slides/slide21.xml"/><Relationship Id="rId12" Type="http://schemas.openxmlformats.org/officeDocument/2006/relationships/slide" Target="slides/slide9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Pessoas Deprimidas na América Latina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Pessoas Deprimidas na América Latina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99-40F5-8EC4-60B3D39E6765}"/>
              </c:ext>
            </c:extLst>
          </c:dPt>
          <c:dPt>
            <c:idx val="1"/>
            <c:bubble3D val="0"/>
            <c:explosion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C7-4BAE-96DF-9CCAAD1C930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99-40F5-8EC4-60B3D39E676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99-40F5-8EC4-60B3D39E676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2"/>
                <c:pt idx="0">
                  <c:v>Deprimidos</c:v>
                </c:pt>
                <c:pt idx="1">
                  <c:v>Outros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18.399999999999999</c:v>
                </c:pt>
                <c:pt idx="1">
                  <c:v>81.599999999999994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C7-4BAE-96DF-9CCAAD1C930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Suicídios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Enforcamento</c:v>
                </c:pt>
                <c:pt idx="1">
                  <c:v>Intoxicação por Drogas</c:v>
                </c:pt>
                <c:pt idx="2">
                  <c:v>Arma de Fogo</c:v>
                </c:pt>
                <c:pt idx="3">
                  <c:v>Outros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0.6</c:v>
                </c:pt>
                <c:pt idx="1">
                  <c:v>0.18</c:v>
                </c:pt>
                <c:pt idx="2">
                  <c:v>0.1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71-4923-ABE6-1385B0AE23C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Acidentes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Causas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Acidentes</c:v>
                </c:pt>
              </c:strCache>
            </c:strRef>
          </c:tx>
          <c:dPt>
            <c:idx val="0"/>
            <c:bubble3D val="0"/>
            <c:explosion val="2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B1-4026-BC86-BF6A2FF0F1C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2"/>
                <c:pt idx="0">
                  <c:v>Negligência</c:v>
                </c:pt>
                <c:pt idx="1">
                  <c:v>Outros fatores</c:v>
                </c:pt>
              </c:strCache>
            </c:strRef>
          </c:cat>
          <c:val>
            <c:numRef>
              <c:f>Planilha1!$B$2:$B$5</c:f>
              <c:numCache>
                <c:formatCode>0.00%</c:formatCode>
                <c:ptCount val="4"/>
                <c:pt idx="0">
                  <c:v>0.53700000000000003</c:v>
                </c:pt>
                <c:pt idx="1">
                  <c:v>0.46300000000000002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B1-4026-BC86-BF6A2FF0F1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783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4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53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7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505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7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10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43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4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04743BB-2E1F-432D-A98C-7A0622DDA1A5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E23683B-F2AE-49DA-A723-9AE5C290C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45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12" Type="http://schemas.openxmlformats.org/officeDocument/2006/relationships/image" Target="../media/image1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3.sv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302" y="1061422"/>
            <a:ext cx="10189698" cy="583272"/>
          </a:xfrm>
        </p:spPr>
        <p:txBody>
          <a:bodyPr>
            <a:noAutofit/>
          </a:bodyPr>
          <a:lstStyle/>
          <a:p>
            <a:pPr algn="ctr"/>
            <a:r>
              <a:rPr lang="pt-BR" sz="32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“viu, sentiu compaixão e cuidou dele (</a:t>
            </a:r>
            <a:r>
              <a:rPr lang="pt-BR" sz="32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lc</a:t>
            </a:r>
            <a:r>
              <a:rPr lang="pt-BR" sz="32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10, 33-34)”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543905-DDD2-404C-884C-9579DAF8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7742" y="2402854"/>
            <a:ext cx="6961164" cy="583272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Jesus nos convida à conversão</a:t>
            </a:r>
          </a:p>
        </p:txBody>
      </p:sp>
      <p:sp>
        <p:nvSpPr>
          <p:cNvPr id="35" name="Texto Explicativo: Linha sem Borda 34">
            <a:extLst>
              <a:ext uri="{FF2B5EF4-FFF2-40B4-BE49-F238E27FC236}">
                <a16:creationId xmlns:a16="http://schemas.microsoft.com/office/drawing/2014/main" xmlns="" id="{BAD315FC-1437-47F2-A943-884BBB7E85D2}"/>
              </a:ext>
            </a:extLst>
          </p:cNvPr>
          <p:cNvSpPr/>
          <p:nvPr/>
        </p:nvSpPr>
        <p:spPr>
          <a:xfrm>
            <a:off x="2110154" y="3721011"/>
            <a:ext cx="4360986" cy="1014145"/>
          </a:xfrm>
          <a:prstGeom prst="callout1">
            <a:avLst>
              <a:gd name="adj1" fmla="val -10381"/>
              <a:gd name="adj2" fmla="val 79787"/>
              <a:gd name="adj3" fmla="val -60893"/>
              <a:gd name="adj4" fmla="val 89322"/>
            </a:avLst>
          </a:prstGeom>
          <a:noFill/>
          <a:ln w="28575">
            <a:solidFill>
              <a:schemeClr val="tx1">
                <a:lumMod val="9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 apenas e seguir adiante </a:t>
            </a:r>
          </a:p>
        </p:txBody>
      </p:sp>
      <p:sp>
        <p:nvSpPr>
          <p:cNvPr id="40" name="Texto Explicativo: Linha sem Borda 39">
            <a:extLst>
              <a:ext uri="{FF2B5EF4-FFF2-40B4-BE49-F238E27FC236}">
                <a16:creationId xmlns:a16="http://schemas.microsoft.com/office/drawing/2014/main" xmlns="" id="{6B2DF9A8-202F-4C28-96E8-D61B527550AE}"/>
              </a:ext>
            </a:extLst>
          </p:cNvPr>
          <p:cNvSpPr/>
          <p:nvPr/>
        </p:nvSpPr>
        <p:spPr>
          <a:xfrm>
            <a:off x="8249528" y="3721011"/>
            <a:ext cx="3477065" cy="1014145"/>
          </a:xfrm>
          <a:prstGeom prst="callout1">
            <a:avLst>
              <a:gd name="adj1" fmla="val -671"/>
              <a:gd name="adj2" fmla="val 13150"/>
              <a:gd name="adj3" fmla="val -58119"/>
              <a:gd name="adj4" fmla="val 653"/>
            </a:avLst>
          </a:prstGeom>
          <a:noFill/>
          <a:ln w="28575">
            <a:solidFill>
              <a:schemeClr val="tx1">
                <a:lumMod val="9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 e permanecer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5809956" y="5470041"/>
            <a:ext cx="4178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quê precisamos?</a:t>
            </a:r>
            <a:b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No Brasil, 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2091397" y="1821060"/>
            <a:ext cx="9805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Pessoas sofrem com: </a:t>
            </a:r>
          </a:p>
          <a:p>
            <a:r>
              <a:rPr lang="pt-BR" sz="2800" dirty="0"/>
              <a:t>  - Fobia</a:t>
            </a:r>
          </a:p>
          <a:p>
            <a:r>
              <a:rPr lang="pt-BR" sz="2800" dirty="0"/>
              <a:t>  - Transtorno obsessivo compulsivo</a:t>
            </a:r>
          </a:p>
          <a:p>
            <a:r>
              <a:rPr lang="pt-BR" sz="2800" dirty="0"/>
              <a:t>  - Ataques</a:t>
            </a:r>
          </a:p>
          <a:p>
            <a:r>
              <a:rPr lang="pt-BR" sz="2800" dirty="0"/>
              <a:t>  - </a:t>
            </a:r>
            <a:r>
              <a:rPr lang="pt-BR" sz="2800" dirty="0" err="1"/>
              <a:t>Panico</a:t>
            </a:r>
            <a:r>
              <a:rPr lang="pt-BR" sz="2800" dirty="0"/>
              <a:t>, etc.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8F14E37-0C5A-4BE5-A0BF-34403B816724}"/>
              </a:ext>
            </a:extLst>
          </p:cNvPr>
          <p:cNvSpPr txBox="1"/>
          <p:nvPr/>
        </p:nvSpPr>
        <p:spPr>
          <a:xfrm>
            <a:off x="4110111" y="4933891"/>
            <a:ext cx="737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Brasil é o país mais ansioso e estressado</a:t>
            </a:r>
          </a:p>
          <a:p>
            <a:r>
              <a:rPr lang="pt-BR" sz="2800" dirty="0"/>
              <a:t>5,8% sofrem de depressão</a:t>
            </a:r>
          </a:p>
        </p:txBody>
      </p:sp>
    </p:spTree>
    <p:extLst>
      <p:ext uri="{BB962C8B-B14F-4D97-AF65-F5344CB8AC3E}">
        <p14:creationId xmlns:p14="http://schemas.microsoft.com/office/powerpoint/2010/main" val="49657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2016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1672296" y="1735112"/>
            <a:ext cx="8847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11.433 suicídios – 31/dia</a:t>
            </a:r>
          </a:p>
          <a:p>
            <a:r>
              <a:rPr lang="pt-BR" sz="2800" dirty="0"/>
              <a:t>    </a:t>
            </a:r>
          </a:p>
          <a:p>
            <a:endParaRPr lang="pt-BR" sz="28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EB9285D-E022-4FF8-8563-937CBFE8214B}"/>
              </a:ext>
            </a:extLst>
          </p:cNvPr>
          <p:cNvSpPr txBox="1"/>
          <p:nvPr/>
        </p:nvSpPr>
        <p:spPr>
          <a:xfrm>
            <a:off x="2224454" y="2763742"/>
            <a:ext cx="3349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Maiores Vitimas:</a:t>
            </a:r>
          </a:p>
          <a:p>
            <a:r>
              <a:rPr lang="pt-BR" sz="2800" dirty="0"/>
              <a:t>Jovens entre </a:t>
            </a:r>
          </a:p>
          <a:p>
            <a:r>
              <a:rPr lang="pt-BR" sz="2800" dirty="0"/>
              <a:t>15 e 29 anos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8030B440-FD00-4311-8E90-2617A445D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724002"/>
              </p:ext>
            </p:extLst>
          </p:nvPr>
        </p:nvGraphicFramePr>
        <p:xfrm>
          <a:off x="3768577" y="829994"/>
          <a:ext cx="8456835" cy="582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679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31F0996-8715-4E1D-9188-F97B636B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05" y="1666448"/>
            <a:ext cx="3962218" cy="26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invalidez permanente">
            <a:extLst>
              <a:ext uri="{FF2B5EF4-FFF2-40B4-BE49-F238E27FC236}">
                <a16:creationId xmlns:a16="http://schemas.microsoft.com/office/drawing/2014/main" xmlns="" id="{9C5A3A68-E62C-4F05-B11A-0565B9294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/>
          <a:stretch/>
        </p:blipFill>
        <p:spPr bwMode="auto">
          <a:xfrm>
            <a:off x="1897389" y="4552337"/>
            <a:ext cx="3529800" cy="23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Trânsito (2018)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5086627" y="2015564"/>
            <a:ext cx="3387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19.398 </a:t>
            </a:r>
          </a:p>
          <a:p>
            <a:r>
              <a:rPr lang="pt-BR" sz="2800" dirty="0"/>
              <a:t>mortes</a:t>
            </a:r>
          </a:p>
          <a:p>
            <a:r>
              <a:rPr lang="pt-BR" sz="2800" dirty="0"/>
              <a:t>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85945FB-2BE7-44A7-97DC-8999A19905F4}"/>
              </a:ext>
            </a:extLst>
          </p:cNvPr>
          <p:cNvSpPr txBox="1"/>
          <p:nvPr/>
        </p:nvSpPr>
        <p:spPr>
          <a:xfrm>
            <a:off x="6844457" y="1117207"/>
            <a:ext cx="53631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 Causas: </a:t>
            </a:r>
          </a:p>
          <a:p>
            <a:r>
              <a:rPr lang="pt-BR" sz="2800" dirty="0"/>
              <a:t>- Falta de educação no trânsito</a:t>
            </a:r>
          </a:p>
          <a:p>
            <a:r>
              <a:rPr lang="pt-BR" sz="2800" dirty="0"/>
              <a:t>- Desrespeito às leis </a:t>
            </a:r>
          </a:p>
          <a:p>
            <a:r>
              <a:rPr lang="pt-BR" sz="2800" dirty="0"/>
              <a:t>- Excesso de velocidade</a:t>
            </a:r>
          </a:p>
          <a:p>
            <a:r>
              <a:rPr lang="pt-BR" sz="2800" dirty="0"/>
              <a:t>- álcool</a:t>
            </a:r>
          </a:p>
          <a:p>
            <a:r>
              <a:rPr lang="pt-BR" sz="2800" dirty="0"/>
              <a:t>- Direção perigosa</a:t>
            </a:r>
          </a:p>
          <a:p>
            <a:r>
              <a:rPr lang="pt-BR" sz="2800" dirty="0"/>
              <a:t>- uso de celular</a:t>
            </a:r>
          </a:p>
          <a:p>
            <a:r>
              <a:rPr lang="pt-BR" sz="2800" dirty="0"/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B37F47E-8411-4F6A-8B0B-AE90C8C817C1}"/>
              </a:ext>
            </a:extLst>
          </p:cNvPr>
          <p:cNvSpPr txBox="1"/>
          <p:nvPr/>
        </p:nvSpPr>
        <p:spPr>
          <a:xfrm>
            <a:off x="5413277" y="4734207"/>
            <a:ext cx="23412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20.000 </a:t>
            </a:r>
          </a:p>
          <a:p>
            <a:r>
              <a:rPr lang="pt-BR" sz="2800" dirty="0"/>
              <a:t>invalidez permanente</a:t>
            </a:r>
          </a:p>
          <a:p>
            <a:r>
              <a:rPr lang="pt-BR" dirty="0"/>
              <a:t> </a:t>
            </a:r>
          </a:p>
        </p:txBody>
      </p:sp>
      <p:pic>
        <p:nvPicPr>
          <p:cNvPr id="4" name="Gráfico 3" descr="Seta: curva Ligeira">
            <a:extLst>
              <a:ext uri="{FF2B5EF4-FFF2-40B4-BE49-F238E27FC236}">
                <a16:creationId xmlns:a16="http://schemas.microsoft.com/office/drawing/2014/main" xmlns="" id="{1068434B-7832-4EEE-81EB-AF0876B812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86826" y="3083012"/>
            <a:ext cx="914400" cy="914400"/>
          </a:xfrm>
          <a:prstGeom prst="rect">
            <a:avLst/>
          </a:prstGeom>
        </p:spPr>
      </p:pic>
      <p:pic>
        <p:nvPicPr>
          <p:cNvPr id="6" name="Gráfico 5" descr="Seta: curva no Sentido Anti-horário">
            <a:extLst>
              <a:ext uri="{FF2B5EF4-FFF2-40B4-BE49-F238E27FC236}">
                <a16:creationId xmlns:a16="http://schemas.microsoft.com/office/drawing/2014/main" xmlns="" id="{0D384D4A-BF5B-4E87-96E4-4B294305C8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3380774">
            <a:off x="7501320" y="47464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0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1328E250-E09A-44D7-B2A4-E729AA6BE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953840"/>
              </p:ext>
            </p:extLst>
          </p:nvPr>
        </p:nvGraphicFramePr>
        <p:xfrm>
          <a:off x="847970" y="101130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FE486E94-2051-4817-BB3C-E66B343BD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986798"/>
              </p:ext>
            </p:extLst>
          </p:nvPr>
        </p:nvGraphicFramePr>
        <p:xfrm>
          <a:off x="6539463" y="1650176"/>
          <a:ext cx="6217528" cy="427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3D66E36-4C00-4426-B339-8285C10A9238}"/>
              </a:ext>
            </a:extLst>
          </p:cNvPr>
          <p:cNvSpPr txBox="1"/>
          <p:nvPr/>
        </p:nvSpPr>
        <p:spPr>
          <a:xfrm>
            <a:off x="8770523" y="4221866"/>
            <a:ext cx="351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30,3% Desrespeito</a:t>
            </a:r>
          </a:p>
          <a:p>
            <a:r>
              <a:rPr lang="pt-BR" sz="2400" dirty="0"/>
              <a:t>23,4% falta de atenção</a:t>
            </a:r>
          </a:p>
          <a:p>
            <a:endParaRPr lang="pt-BR" dirty="0"/>
          </a:p>
        </p:txBody>
      </p:sp>
      <p:sp>
        <p:nvSpPr>
          <p:cNvPr id="14" name="Seta: para a Direita Listrada 13">
            <a:extLst>
              <a:ext uri="{FF2B5EF4-FFF2-40B4-BE49-F238E27FC236}">
                <a16:creationId xmlns:a16="http://schemas.microsoft.com/office/drawing/2014/main" xmlns="" id="{376067EF-5D49-4BB3-9915-E457AE24443C}"/>
              </a:ext>
            </a:extLst>
          </p:cNvPr>
          <p:cNvSpPr/>
          <p:nvPr/>
        </p:nvSpPr>
        <p:spPr>
          <a:xfrm>
            <a:off x="7647892" y="4256918"/>
            <a:ext cx="1041009" cy="735037"/>
          </a:xfrm>
          <a:prstGeom prst="stripedRightArrow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00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85F5010-D452-427D-BC95-8E8BF645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0" y="1824349"/>
            <a:ext cx="6286847" cy="49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Feminicídio (2017)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7385538" y="2407621"/>
            <a:ext cx="4806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1.133 Foram só no Brasil</a:t>
            </a:r>
          </a:p>
          <a:p>
            <a:endParaRPr lang="pt-BR" sz="2800" dirty="0"/>
          </a:p>
          <a:p>
            <a:r>
              <a:rPr lang="pt-BR" sz="2800" dirty="0"/>
              <a:t> 4,5 Negras </a:t>
            </a:r>
          </a:p>
          <a:p>
            <a:r>
              <a:rPr lang="pt-BR" sz="2800" dirty="0"/>
              <a:t>             100 mil mulheres</a:t>
            </a:r>
          </a:p>
          <a:p>
            <a:r>
              <a:rPr lang="pt-BR" sz="2800" dirty="0"/>
              <a:t>      </a:t>
            </a:r>
          </a:p>
          <a:p>
            <a:r>
              <a:rPr lang="pt-BR" sz="2800" dirty="0"/>
              <a:t>3,1 não negras</a:t>
            </a:r>
          </a:p>
        </p:txBody>
      </p:sp>
      <p:pic>
        <p:nvPicPr>
          <p:cNvPr id="9" name="Gráfico 8" descr="Seta: curva Ligeira">
            <a:extLst>
              <a:ext uri="{FF2B5EF4-FFF2-40B4-BE49-F238E27FC236}">
                <a16:creationId xmlns:a16="http://schemas.microsoft.com/office/drawing/2014/main" xmlns="" id="{4FE6AA1C-02C3-4B6A-947E-556C74ED69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46609" y="35881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conflitos no campo">
            <a:extLst>
              <a:ext uri="{FF2B5EF4-FFF2-40B4-BE49-F238E27FC236}">
                <a16:creationId xmlns:a16="http://schemas.microsoft.com/office/drawing/2014/main" xmlns="" id="{DF1F965D-5695-440F-84DB-B893EE12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7" y="2152357"/>
            <a:ext cx="6156995" cy="43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pPr lvl="0"/>
            <a:r>
              <a:rPr lang="pt-BR" sz="3200" dirty="0"/>
              <a:t>Conflitos no Campo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6801729" y="1261638"/>
            <a:ext cx="5453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- Terra</a:t>
            </a:r>
          </a:p>
          <a:p>
            <a:r>
              <a:rPr lang="pt-BR" sz="2800" dirty="0"/>
              <a:t>- Água </a:t>
            </a:r>
          </a:p>
          <a:p>
            <a:r>
              <a:rPr lang="pt-BR" sz="2800" dirty="0"/>
              <a:t>- Trabalho </a:t>
            </a:r>
          </a:p>
          <a:p>
            <a:r>
              <a:rPr lang="pt-BR" sz="2800" dirty="0"/>
              <a:t>- Garimpo            ↑ 4% em 2017</a:t>
            </a:r>
          </a:p>
          <a:p>
            <a:r>
              <a:rPr lang="pt-BR" sz="2800" dirty="0"/>
              <a:t>- Assassinatos </a:t>
            </a:r>
          </a:p>
          <a:p>
            <a:r>
              <a:rPr lang="pt-BR" sz="2800" dirty="0"/>
              <a:t>- Ameaças</a:t>
            </a:r>
          </a:p>
          <a:p>
            <a:r>
              <a:rPr lang="pt-BR" sz="2800" dirty="0"/>
              <a:t>- Agressões</a:t>
            </a:r>
          </a:p>
          <a:p>
            <a:r>
              <a:rPr lang="pt-BR" sz="2800" dirty="0"/>
              <a:t>- Prisões, etc. </a:t>
            </a:r>
          </a:p>
          <a:p>
            <a:r>
              <a:rPr lang="pt-BR" sz="2800" dirty="0"/>
              <a:t>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E227EEA-E8C3-46BF-9C76-7E2EF150E1EA}"/>
              </a:ext>
            </a:extLst>
          </p:cNvPr>
          <p:cNvSpPr txBox="1"/>
          <p:nvPr/>
        </p:nvSpPr>
        <p:spPr>
          <a:xfrm>
            <a:off x="7427742" y="5814146"/>
            <a:ext cx="393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51,6% só na região norte. </a:t>
            </a:r>
          </a:p>
        </p:txBody>
      </p:sp>
    </p:spTree>
    <p:extLst>
      <p:ext uri="{BB962C8B-B14F-4D97-AF65-F5344CB8AC3E}">
        <p14:creationId xmlns:p14="http://schemas.microsoft.com/office/powerpoint/2010/main" val="104671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conflitos por agua">
            <a:extLst>
              <a:ext uri="{FF2B5EF4-FFF2-40B4-BE49-F238E27FC236}">
                <a16:creationId xmlns:a16="http://schemas.microsoft.com/office/drawing/2014/main" xmlns="" id="{54693283-57A0-45F2-B3D4-16BA3686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4" y="1940005"/>
            <a:ext cx="5554115" cy="465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Conflitos por Água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6637885" y="2790171"/>
            <a:ext cx="5554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2002                                    Hoje </a:t>
            </a:r>
          </a:p>
          <a:p>
            <a:r>
              <a:rPr lang="pt-BR" sz="2800" dirty="0"/>
              <a:t>                       40,1%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- Metade causado por mineradoras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xmlns="" id="{E190F841-7400-47C8-A3A4-5C5DD8F4F7B9}"/>
              </a:ext>
            </a:extLst>
          </p:cNvPr>
          <p:cNvCxnSpPr>
            <a:cxnSpLocks/>
          </p:cNvCxnSpPr>
          <p:nvPr/>
        </p:nvCxnSpPr>
        <p:spPr>
          <a:xfrm>
            <a:off x="7928830" y="3108961"/>
            <a:ext cx="28188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7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Resultado de imagem para individualismo rede social">
            <a:extLst>
              <a:ext uri="{FF2B5EF4-FFF2-40B4-BE49-F238E27FC236}">
                <a16:creationId xmlns:a16="http://schemas.microsoft.com/office/drawing/2014/main" xmlns="" id="{C3EFE943-C38F-43F8-A1D3-61DEDBFB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66" y="4547608"/>
            <a:ext cx="3688230" cy="23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m para fake news">
            <a:extLst>
              <a:ext uri="{FF2B5EF4-FFF2-40B4-BE49-F238E27FC236}">
                <a16:creationId xmlns:a16="http://schemas.microsoft.com/office/drawing/2014/main" xmlns="" id="{BA5C9DE9-F3BA-4F1B-B508-829E2C52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61" y="2309233"/>
            <a:ext cx="39814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pPr lvl="0"/>
            <a:r>
              <a:rPr lang="pt-BR" sz="3200" dirty="0"/>
              <a:t>Redes Sociais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4969711" y="1528793"/>
            <a:ext cx="705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Tem funcionado como caixa amplificadora de todos os tipos de violência.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67FF845-A98D-42F3-B23E-51780705D61E}"/>
              </a:ext>
            </a:extLst>
          </p:cNvPr>
          <p:cNvSpPr txBox="1"/>
          <p:nvPr/>
        </p:nvSpPr>
        <p:spPr>
          <a:xfrm>
            <a:off x="5421048" y="331406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- Fake News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2E461F9-B743-47FE-A9ED-65908EDE2CF5}"/>
              </a:ext>
            </a:extLst>
          </p:cNvPr>
          <p:cNvSpPr txBox="1"/>
          <p:nvPr/>
        </p:nvSpPr>
        <p:spPr>
          <a:xfrm>
            <a:off x="8497548" y="5329207"/>
            <a:ext cx="35269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- Difamações e calúnias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A10201A-9371-4B58-B057-D20478E5BDE7}"/>
              </a:ext>
            </a:extLst>
          </p:cNvPr>
          <p:cNvSpPr txBox="1"/>
          <p:nvPr/>
        </p:nvSpPr>
        <p:spPr>
          <a:xfrm>
            <a:off x="5732119" y="5986818"/>
            <a:ext cx="25170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- Individualismo</a:t>
            </a:r>
          </a:p>
          <a:p>
            <a:endParaRPr lang="pt-BR" dirty="0"/>
          </a:p>
        </p:txBody>
      </p:sp>
      <p:pic>
        <p:nvPicPr>
          <p:cNvPr id="9220" name="Picture 4" descr="Resultado de imagem para difamações rede social">
            <a:extLst>
              <a:ext uri="{FF2B5EF4-FFF2-40B4-BE49-F238E27FC236}">
                <a16:creationId xmlns:a16="http://schemas.microsoft.com/office/drawing/2014/main" xmlns="" id="{355FDD6B-B977-4021-89CA-78A25E1E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34" y="2612827"/>
            <a:ext cx="3463644" cy="25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EF00C024-636F-488B-8E08-9D7CFCF3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53954"/>
            <a:ext cx="5429250" cy="34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Uso de pesticidas 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2715065" y="4978169"/>
            <a:ext cx="9011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 </a:t>
            </a:r>
          </a:p>
          <a:p>
            <a:r>
              <a:rPr lang="pt-BR" sz="2800" dirty="0"/>
              <a:t>        Há casos em que se especula o aumento das mortes e suicídios associados ao contato ou à ingestão dessas substâncias.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DB83F66-5497-4C82-9A2E-F2157B8D6180}"/>
              </a:ext>
            </a:extLst>
          </p:cNvPr>
          <p:cNvSpPr txBox="1"/>
          <p:nvPr/>
        </p:nvSpPr>
        <p:spPr>
          <a:xfrm>
            <a:off x="6569612" y="2292677"/>
            <a:ext cx="5622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Brasil lidera o ranking dos que flexibilizam as atuais regras para registro, produção, comercialização e utilização de agrotóxicos. </a:t>
            </a:r>
          </a:p>
        </p:txBody>
      </p:sp>
    </p:spTree>
    <p:extLst>
      <p:ext uri="{BB962C8B-B14F-4D97-AF65-F5344CB8AC3E}">
        <p14:creationId xmlns:p14="http://schemas.microsoft.com/office/powerpoint/2010/main" val="236731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698293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 err="1"/>
              <a:t>Evangelium</a:t>
            </a:r>
            <a:r>
              <a:rPr lang="pt-BR" sz="3200" dirty="0"/>
              <a:t> Vitae: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C18311F-0AA6-42E5-AA51-B518F22040DE}"/>
              </a:ext>
            </a:extLst>
          </p:cNvPr>
          <p:cNvSpPr txBox="1"/>
          <p:nvPr/>
        </p:nvSpPr>
        <p:spPr>
          <a:xfrm>
            <a:off x="1298916" y="1526285"/>
            <a:ext cx="105976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São João Paulo II, na Encíclica </a:t>
            </a:r>
            <a:r>
              <a:rPr lang="pt-BR" sz="2800" dirty="0" err="1"/>
              <a:t>Evangelium</a:t>
            </a:r>
            <a:r>
              <a:rPr lang="pt-BR" sz="2800" dirty="0"/>
              <a:t> Vitae, retoma as palavras do Concílio Vaticano II para descrever as ameaças    </a:t>
            </a:r>
          </a:p>
          <a:p>
            <a:r>
              <a:rPr lang="pt-BR" sz="2800" dirty="0"/>
              <a:t>  sofrida pela vida humana: “Tudo que se opõe à vida, qual seja </a:t>
            </a:r>
          </a:p>
          <a:p>
            <a:r>
              <a:rPr lang="pt-BR" sz="2800" dirty="0"/>
              <a:t>   toda a espécie do homicídio, genocídio, aborto, eutanásia e </a:t>
            </a:r>
          </a:p>
          <a:p>
            <a:r>
              <a:rPr lang="pt-BR" sz="2800" dirty="0"/>
              <a:t>    suicídio voluntário; tudo o que viola a integridade da pessoa </a:t>
            </a:r>
          </a:p>
          <a:p>
            <a:r>
              <a:rPr lang="pt-BR" sz="2800" dirty="0"/>
              <a:t>      humana; tudo o que ofende a dignidade da pessoa humana </a:t>
            </a:r>
          </a:p>
          <a:p>
            <a:r>
              <a:rPr lang="pt-BR" sz="2800" dirty="0"/>
              <a:t>         e também as condições degradantes de trabalho. Todas </a:t>
            </a:r>
          </a:p>
          <a:p>
            <a:r>
              <a:rPr lang="pt-BR" sz="2800" dirty="0"/>
              <a:t>          essas coisas e outras semelhantes são infamantes; ao </a:t>
            </a:r>
          </a:p>
          <a:p>
            <a:r>
              <a:rPr lang="pt-BR" sz="2800" dirty="0"/>
              <a:t>            mesmo tempo que corrompem a civilização humana, </a:t>
            </a:r>
          </a:p>
          <a:p>
            <a:r>
              <a:rPr lang="pt-BR" sz="2800" dirty="0"/>
              <a:t>            desonram mais aqueles que assim procedem, do que os </a:t>
            </a:r>
          </a:p>
          <a:p>
            <a:r>
              <a:rPr lang="pt-BR" sz="2800" dirty="0"/>
              <a:t>             que padecem injustamente; e ofendem gravemente a </a:t>
            </a:r>
          </a:p>
          <a:p>
            <a:r>
              <a:rPr lang="pt-BR" sz="2800" dirty="0"/>
              <a:t>              honra de vida ao Criador” (EV, n.3). </a:t>
            </a:r>
          </a:p>
        </p:txBody>
      </p:sp>
    </p:spTree>
    <p:extLst>
      <p:ext uri="{BB962C8B-B14F-4D97-AF65-F5344CB8AC3E}">
        <p14:creationId xmlns:p14="http://schemas.microsoft.com/office/powerpoint/2010/main" val="279596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1114404"/>
            <a:ext cx="10189698" cy="583272"/>
          </a:xfrm>
        </p:spPr>
        <p:txBody>
          <a:bodyPr>
            <a:noAutofit/>
          </a:bodyPr>
          <a:lstStyle/>
          <a:p>
            <a:pPr marL="457200" indent="-457200">
              <a:buFont typeface="Century Schoolbook" panose="02040604050505020304" pitchFamily="18" charset="0"/>
              <a:buChar char="›"/>
            </a:pPr>
            <a:r>
              <a:rPr lang="pt-BR" sz="3200" dirty="0"/>
              <a:t>Diretrizes Gerais da Ação Evangelizadora da Igreja no Brasil</a:t>
            </a:r>
            <a:endParaRPr lang="pt-BR" sz="32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1899139" y="2195602"/>
            <a:ext cx="98051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Somente um olhar interessado pelo destino do mundo e do ser humano, permitirá experimentar a dor pela situação que rege a história, mas que é superada pelo amor de    </a:t>
            </a:r>
          </a:p>
          <a:p>
            <a:r>
              <a:rPr lang="pt-BR" sz="2800" dirty="0"/>
              <a:t>    Deus que a envolve. Somente contemplando o mundo      </a:t>
            </a:r>
          </a:p>
          <a:p>
            <a:r>
              <a:rPr lang="pt-BR" sz="2800" dirty="0"/>
              <a:t>    com os olhos de Deus, é possível perceber e acolher o </a:t>
            </a:r>
          </a:p>
          <a:p>
            <a:r>
              <a:rPr lang="pt-BR" sz="2800" dirty="0"/>
              <a:t>       grito que emerge das várias faces da pobreza e da   </a:t>
            </a:r>
          </a:p>
          <a:p>
            <a:r>
              <a:rPr lang="pt-BR" sz="2800" dirty="0"/>
              <a:t>         agonia da criação</a:t>
            </a: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r>
              <a:rPr lang="pt-BR" sz="2800" dirty="0"/>
              <a:t> (DGAE 2019-2023, nº 102). 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1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rmã dulce">
            <a:extLst>
              <a:ext uri="{FF2B5EF4-FFF2-40B4-BE49-F238E27FC236}">
                <a16:creationId xmlns:a16="http://schemas.microsoft.com/office/drawing/2014/main" xmlns="" id="{3AFEF0F3-E5C8-4645-A11E-275BEB51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4" y="583273"/>
            <a:ext cx="5019783" cy="62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6220305" y="1821060"/>
            <a:ext cx="57888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/>
              <a:t>"O corpo é um templo sagrado. A mente, o altar. Então, devemos cuidá-los com o maior zelo. Corpo e mente são o reflexo da nossa alma, a forma como nos apresentamos ao mundo e um cartão de visitas para o nosso encontro com Deus“</a:t>
            </a:r>
            <a:endParaRPr lang="pt-BR" sz="2800" dirty="0"/>
          </a:p>
          <a:p>
            <a:endParaRPr lang="pt-BR" sz="2800" i="1" dirty="0"/>
          </a:p>
          <a:p>
            <a:r>
              <a:rPr lang="pt-BR" sz="2800" i="1" dirty="0"/>
              <a:t>             Santa Dulce dos Pobres. </a:t>
            </a:r>
          </a:p>
        </p:txBody>
      </p:sp>
    </p:spTree>
    <p:extLst>
      <p:ext uri="{BB962C8B-B14F-4D97-AF65-F5344CB8AC3E}">
        <p14:creationId xmlns:p14="http://schemas.microsoft.com/office/powerpoint/2010/main" val="232911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irmã dulce">
            <a:extLst>
              <a:ext uri="{FF2B5EF4-FFF2-40B4-BE49-F238E27FC236}">
                <a16:creationId xmlns:a16="http://schemas.microsoft.com/office/drawing/2014/main" xmlns="" id="{1CB3E91A-5477-4345-B496-8A24D06F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7" y="539951"/>
            <a:ext cx="5341021" cy="6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5938F0D-BDA7-4CF5-97AB-993D7F8839AF}"/>
              </a:ext>
            </a:extLst>
          </p:cNvPr>
          <p:cNvSpPr txBox="1"/>
          <p:nvPr/>
        </p:nvSpPr>
        <p:spPr>
          <a:xfrm>
            <a:off x="6652004" y="1478231"/>
            <a:ext cx="5341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/>
              <a:t>"Se Deus viesse à nossa porta, como seria recebido? Aquele que bate à nossa porta, em busca de conforto para a sua dor, para o seu sofrimento, é um outro Cristo que nos procura“ </a:t>
            </a:r>
          </a:p>
          <a:p>
            <a:endParaRPr lang="pt-BR" sz="2800" i="1" dirty="0"/>
          </a:p>
          <a:p>
            <a:r>
              <a:rPr lang="pt-BR" sz="2800" i="1" dirty="0"/>
              <a:t>            Santa Dulce dos Pobres.</a:t>
            </a:r>
          </a:p>
        </p:txBody>
      </p:sp>
    </p:spTree>
    <p:extLst>
      <p:ext uri="{BB962C8B-B14F-4D97-AF65-F5344CB8AC3E}">
        <p14:creationId xmlns:p14="http://schemas.microsoft.com/office/powerpoint/2010/main" val="426227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2011681" y="1282451"/>
            <a:ext cx="980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200" dirty="0"/>
              <a:t>Pelo olhar, construímos e manifestamos os conceitos mais profundos sobre a vida e o viver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4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anta dulce dos pobres">
            <a:extLst>
              <a:ext uri="{FF2B5EF4-FFF2-40B4-BE49-F238E27FC236}">
                <a16:creationId xmlns:a16="http://schemas.microsoft.com/office/drawing/2014/main" xmlns="" id="{EB3E1F67-53E0-4984-BF13-62696018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" y="1875043"/>
            <a:ext cx="4474342" cy="49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pPr marL="457200" indent="-457200">
              <a:buFont typeface="Century Schoolbook" panose="02040604050505020304" pitchFamily="18" charset="0"/>
              <a:buChar char="›"/>
            </a:pPr>
            <a:r>
              <a:rPr lang="pt-BR" sz="3200" dirty="0"/>
              <a:t>O Documento de Aparecida, nº20 diz que,</a:t>
            </a:r>
            <a:endParaRPr lang="pt-BR" sz="32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5707813" y="1940004"/>
            <a:ext cx="6188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Devemos olhar a realidade como discípulos missionários de Jesus Cristo, afim de não nos deixarmos afligir pelas situações que contrariam o plano de Deus e atentam contra a vida nas suas múltiplas formas.</a:t>
            </a:r>
          </a:p>
          <a:p>
            <a:endParaRPr lang="pt-BR" sz="2800" dirty="0"/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2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lagem: Horizontal 3">
            <a:extLst>
              <a:ext uri="{FF2B5EF4-FFF2-40B4-BE49-F238E27FC236}">
                <a16:creationId xmlns:a16="http://schemas.microsoft.com/office/drawing/2014/main" xmlns="" id="{EE9BA8D4-7CD0-47D5-AA29-E6B345C0DB5F}"/>
              </a:ext>
            </a:extLst>
          </p:cNvPr>
          <p:cNvSpPr/>
          <p:nvPr/>
        </p:nvSpPr>
        <p:spPr>
          <a:xfrm>
            <a:off x="2525150" y="3618163"/>
            <a:ext cx="9371428" cy="1322363"/>
          </a:xfrm>
          <a:prstGeom prst="horizontalScroll">
            <a:avLst/>
          </a:prstGeom>
          <a:solidFill>
            <a:schemeClr val="tx2">
              <a:lumMod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Lembremo-nos que,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1899138" y="2247005"/>
            <a:ext cx="98051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Assim como Jesus foi sempre testado, também seremos. </a:t>
            </a:r>
          </a:p>
          <a:p>
            <a:endParaRPr lang="pt-BR" sz="2800" dirty="0"/>
          </a:p>
          <a:p>
            <a:r>
              <a:rPr lang="pt-BR" sz="2800" dirty="0"/>
              <a:t>          Mestre que devo fazer para herdar a vida eterna? </a:t>
            </a:r>
          </a:p>
          <a:p>
            <a:endParaRPr lang="pt-BR" sz="2800" dirty="0"/>
          </a:p>
          <a:p>
            <a:r>
              <a:rPr lang="pt-BR" sz="2800" dirty="0">
                <a:latin typeface="Lucida Calligraphy" panose="03010101010101010101" pitchFamily="66" charset="0"/>
              </a:rPr>
              <a:t>       </a:t>
            </a:r>
            <a:r>
              <a:rPr lang="pt-BR" sz="2400" dirty="0">
                <a:latin typeface="Lucida Calligraphy" panose="03010101010101010101" pitchFamily="66" charset="0"/>
              </a:rPr>
              <a:t>“Amarás o Senhor, teu Deus, de todo o teu coração...”</a:t>
            </a:r>
            <a:endParaRPr lang="pt-BR" sz="2800" dirty="0">
              <a:latin typeface="Lucida Calligraphy" panose="03010101010101010101" pitchFamily="66" charset="0"/>
            </a:endParaRPr>
          </a:p>
          <a:p>
            <a:endParaRPr lang="pt-BR" sz="2800" dirty="0"/>
          </a:p>
          <a:p>
            <a:r>
              <a:rPr lang="pt-BR" sz="2800" dirty="0"/>
              <a:t>        </a:t>
            </a:r>
          </a:p>
          <a:p>
            <a:r>
              <a:rPr lang="pt-BR" sz="2800" dirty="0"/>
              <a:t>         O Doutor da lei procurou provocar: </a:t>
            </a:r>
          </a:p>
          <a:p>
            <a:r>
              <a:rPr lang="pt-BR" sz="2800" dirty="0"/>
              <a:t>                                 “ E quem é o meu próximo?”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Dobrada para Cima 2">
            <a:extLst>
              <a:ext uri="{FF2B5EF4-FFF2-40B4-BE49-F238E27FC236}">
                <a16:creationId xmlns:a16="http://schemas.microsoft.com/office/drawing/2014/main" xmlns="" id="{B6AFF509-74BD-4C75-A79C-97B3D1C939AF}"/>
              </a:ext>
            </a:extLst>
          </p:cNvPr>
          <p:cNvSpPr/>
          <p:nvPr/>
        </p:nvSpPr>
        <p:spPr>
          <a:xfrm rot="5400000">
            <a:off x="2335237" y="3033492"/>
            <a:ext cx="379828" cy="4079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22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rianças e adolescentes pobreza">
            <a:extLst>
              <a:ext uri="{FF2B5EF4-FFF2-40B4-BE49-F238E27FC236}">
                <a16:creationId xmlns:a16="http://schemas.microsoft.com/office/drawing/2014/main" xmlns="" id="{B4D0B3C6-260A-4FFB-AE79-D4690FE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25" y="1940004"/>
            <a:ext cx="4487058" cy="27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1108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O olhar da indiferença gera ameaças à vida.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5592418" y="2044005"/>
            <a:ext cx="630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22,6% crianças e adolescentes </a:t>
            </a:r>
          </a:p>
          <a:p>
            <a:r>
              <a:rPr lang="pt-BR" sz="2800" dirty="0"/>
              <a:t>(0 -14) vivem em extrema pobreza.</a:t>
            </a:r>
          </a:p>
          <a:p>
            <a:endParaRPr lang="pt-BR" sz="2800" dirty="0"/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F7AE5BD-16C4-4443-95F0-2720E4133B5F}"/>
              </a:ext>
            </a:extLst>
          </p:cNvPr>
          <p:cNvSpPr txBox="1"/>
          <p:nvPr/>
        </p:nvSpPr>
        <p:spPr>
          <a:xfrm>
            <a:off x="2751967" y="5233649"/>
            <a:ext cx="5009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2,5 milhões de crianças e adolescentes com até 17 anos trabalham</a:t>
            </a:r>
          </a:p>
          <a:p>
            <a:endParaRPr lang="pt-BR" sz="28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6401C5E-2383-4C37-A958-C816DA64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42" y="3325713"/>
            <a:ext cx="4487058" cy="299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4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ultado de imagem para mães adolescentes">
            <a:extLst>
              <a:ext uri="{FF2B5EF4-FFF2-40B4-BE49-F238E27FC236}">
                <a16:creationId xmlns:a16="http://schemas.microsoft.com/office/drawing/2014/main" xmlns="" id="{8BD1726A-87B7-4B3F-A359-174D975E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5225" y="4582113"/>
            <a:ext cx="3172965" cy="20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798706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O olhar da indiferença gera ameaças à vida.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6243583" y="1778298"/>
            <a:ext cx="546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11,7 mil crianças e adolescentes foram mortas (2017)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46F089-6B8D-42DE-BDC3-D291C2305432}"/>
              </a:ext>
            </a:extLst>
          </p:cNvPr>
          <p:cNvSpPr txBox="1"/>
          <p:nvPr/>
        </p:nvSpPr>
        <p:spPr>
          <a:xfrm>
            <a:off x="2146852" y="3863986"/>
            <a:ext cx="610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3 milhões de domicílios em favelas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4D5D928-9F5C-4996-8A02-D7882E65A3A4}"/>
              </a:ext>
            </a:extLst>
          </p:cNvPr>
          <p:cNvSpPr txBox="1"/>
          <p:nvPr/>
        </p:nvSpPr>
        <p:spPr>
          <a:xfrm>
            <a:off x="5435749" y="5738029"/>
            <a:ext cx="64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16,4% são  mães antes dos 19 anos</a:t>
            </a:r>
          </a:p>
        </p:txBody>
      </p:sp>
      <p:pic>
        <p:nvPicPr>
          <p:cNvPr id="3074" name="Picture 2" descr="Resultado de imagem para crianças e adolescentes morte">
            <a:extLst>
              <a:ext uri="{FF2B5EF4-FFF2-40B4-BE49-F238E27FC236}">
                <a16:creationId xmlns:a16="http://schemas.microsoft.com/office/drawing/2014/main" xmlns="" id="{9DFCF149-0437-4C7E-892C-B85FB1FA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70" y="1659187"/>
            <a:ext cx="4098649" cy="19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grande favela">
            <a:extLst>
              <a:ext uri="{FF2B5EF4-FFF2-40B4-BE49-F238E27FC236}">
                <a16:creationId xmlns:a16="http://schemas.microsoft.com/office/drawing/2014/main" xmlns="" id="{E6C49D45-A091-4A03-9B79-167A29D9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44" y="2829973"/>
            <a:ext cx="4012128" cy="25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3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AC74-6600-4830-A264-00651BA2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970002"/>
            <a:ext cx="10189698" cy="583272"/>
          </a:xfrm>
        </p:spPr>
        <p:txBody>
          <a:bodyPr>
            <a:noAutofit/>
          </a:bodyPr>
          <a:lstStyle/>
          <a:p>
            <a:r>
              <a:rPr lang="pt-BR" sz="3200" dirty="0"/>
              <a:t>Desemprego: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1899138" y="1849950"/>
            <a:ext cx="980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2019 no primeiro trimestre </a:t>
            </a:r>
          </a:p>
          <a:p>
            <a:r>
              <a:rPr lang="pt-BR" sz="2800" dirty="0"/>
              <a:t>12,7% (mais de 10 milhões)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8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ampanha da fraternidade 2020 cartaz">
            <a:extLst>
              <a:ext uri="{FF2B5EF4-FFF2-40B4-BE49-F238E27FC236}">
                <a16:creationId xmlns:a16="http://schemas.microsoft.com/office/drawing/2014/main" xmlns="" id="{90E154B2-ABA8-47CD-ABF1-4234894D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3"/>
          <a:stretch/>
        </p:blipFill>
        <p:spPr bwMode="auto">
          <a:xfrm>
            <a:off x="1112008" y="0"/>
            <a:ext cx="11079992" cy="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ampanha da fraternidade 2020 cartaz">
            <a:extLst>
              <a:ext uri="{FF2B5EF4-FFF2-40B4-BE49-F238E27FC236}">
                <a16:creationId xmlns:a16="http://schemas.microsoft.com/office/drawing/2014/main" xmlns="" id="{1CBA38EE-C650-444E-9779-3DAE1109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2" b="99444" l="10000" r="99063">
                        <a14:foregroundMark x1="87734" y1="7222" x2="85859" y2="41111"/>
                        <a14:foregroundMark x1="85859" y1="41111" x2="81797" y2="54583"/>
                        <a14:foregroundMark x1="86328" y1="56389" x2="76172" y2="85278"/>
                        <a14:foregroundMark x1="76172" y1="85278" x2="76172" y2="85694"/>
                        <a14:foregroundMark x1="76172" y1="85694" x2="75781" y2="76389"/>
                        <a14:foregroundMark x1="75781" y1="76389" x2="77422" y2="73056"/>
                        <a14:foregroundMark x1="77422" y1="73056" x2="86484" y2="47778"/>
                        <a14:foregroundMark x1="86484" y1="47778" x2="71484" y2="72500"/>
                        <a14:foregroundMark x1="71484" y1="72500" x2="79844" y2="64028"/>
                        <a14:foregroundMark x1="79844" y1="64028" x2="71250" y2="83194"/>
                        <a14:foregroundMark x1="71250" y1="83194" x2="70234" y2="92361"/>
                        <a14:foregroundMark x1="70234" y1="92361" x2="71328" y2="93333"/>
                        <a14:foregroundMark x1="71328" y1="93333" x2="71875" y2="73889"/>
                        <a14:foregroundMark x1="71875" y1="73889" x2="70625" y2="79167"/>
                        <a14:foregroundMark x1="70625" y1="79167" x2="68438" y2="87361"/>
                        <a14:foregroundMark x1="68438" y1="87361" x2="68438" y2="99722"/>
                        <a14:foregroundMark x1="78203" y1="74444" x2="72734" y2="99444"/>
                        <a14:foregroundMark x1="90078" y1="39861" x2="98828" y2="24722"/>
                        <a14:foregroundMark x1="98828" y1="24722" x2="99063" y2="19444"/>
                        <a14:foregroundMark x1="91016" y1="42083" x2="89141" y2="63194"/>
                        <a14:foregroundMark x1="89141" y1="63194" x2="88828" y2="72222"/>
                        <a14:foregroundMark x1="88828" y1="72222" x2="86484" y2="55694"/>
                        <a14:foregroundMark x1="86484" y1="55694" x2="94766" y2="34028"/>
                        <a14:foregroundMark x1="94766" y1="34028" x2="93125" y2="75278"/>
                        <a14:foregroundMark x1="93125" y1="75278" x2="96250" y2="48750"/>
                        <a14:foregroundMark x1="96250" y1="48750" x2="94844" y2="95556"/>
                        <a14:foregroundMark x1="94844" y1="95556" x2="91328" y2="80972"/>
                        <a14:foregroundMark x1="91328" y1="80972" x2="92422" y2="71528"/>
                        <a14:foregroundMark x1="92422" y1="71528" x2="93047" y2="83611"/>
                        <a14:foregroundMark x1="93047" y1="83611" x2="86953" y2="95556"/>
                        <a14:foregroundMark x1="86953" y1="95556" x2="81797" y2="91528"/>
                        <a14:foregroundMark x1="81797" y1="91528" x2="81953" y2="83056"/>
                        <a14:foregroundMark x1="81953" y1="83056" x2="88516" y2="76111"/>
                        <a14:foregroundMark x1="88516" y1="76111" x2="91641" y2="90972"/>
                        <a14:foregroundMark x1="91641" y1="90972" x2="86719" y2="95556"/>
                        <a14:foregroundMark x1="86719" y1="95556" x2="82969" y2="81944"/>
                        <a14:foregroundMark x1="82969" y1="81944" x2="87734" y2="77917"/>
                        <a14:foregroundMark x1="87734" y1="77917" x2="89453" y2="28889"/>
                        <a14:foregroundMark x1="89453" y1="28889" x2="87813" y2="54861"/>
                        <a14:foregroundMark x1="87813" y1="54861" x2="86484" y2="51667"/>
                        <a14:foregroundMark x1="86484" y1="51667" x2="93516" y2="58056"/>
                        <a14:foregroundMark x1="96406" y1="16250" x2="94453" y2="61806"/>
                        <a14:foregroundMark x1="94453" y1="61806" x2="86328" y2="46667"/>
                        <a14:foregroundMark x1="86328" y1="46667" x2="86484" y2="52361"/>
                        <a14:foregroundMark x1="95703" y1="14722" x2="95859" y2="7500"/>
                        <a14:foregroundMark x1="95859" y1="7500" x2="90859" y2="3472"/>
                        <a14:foregroundMark x1="90859" y1="3472" x2="93125" y2="14167"/>
                        <a14:foregroundMark x1="93125" y1="14167" x2="93125" y2="14167"/>
                        <a14:foregroundMark x1="81797" y1="46111" x2="80547" y2="49583"/>
                        <a14:foregroundMark x1="74531" y1="64583" x2="74531" y2="64583"/>
                        <a14:foregroundMark x1="73828" y1="66806" x2="74766" y2="62917"/>
                        <a14:foregroundMark x1="75625" y1="60556" x2="77266" y2="57639"/>
                        <a14:foregroundMark x1="77266" y1="57639" x2="76563" y2="59861"/>
                        <a14:foregroundMark x1="77266" y1="56806" x2="76406" y2="59306"/>
                        <a14:foregroundMark x1="77266" y1="55972" x2="75625" y2="60556"/>
                        <a14:foregroundMark x1="78359" y1="52778" x2="75313" y2="60972"/>
                        <a14:foregroundMark x1="85547" y1="7222" x2="86484" y2="9444"/>
                        <a14:foregroundMark x1="86797" y1="23194" x2="86094" y2="27639"/>
                        <a14:foregroundMark x1="86328" y1="22500" x2="86328" y2="25833"/>
                        <a14:foregroundMark x1="86328" y1="25833" x2="86094" y2="27917"/>
                        <a14:foregroundMark x1="86094" y1="26111" x2="85391" y2="28472"/>
                        <a14:foregroundMark x1="85547" y1="28750" x2="85547" y2="30972"/>
                        <a14:foregroundMark x1="80703" y1="45139" x2="79609" y2="48889"/>
                        <a14:backgroundMark x1="69141" y1="23333" x2="79193" y2="45188"/>
                        <a14:backgroundMark x1="83047" y1="14583" x2="84297" y2="17778"/>
                        <a14:backgroundMark x1="82891" y1="1389" x2="82891" y2="556"/>
                        <a14:backgroundMark x1="83203" y1="1806" x2="82891" y2="417"/>
                        <a14:backgroundMark x1="79063" y1="5139" x2="81094" y2="833"/>
                        <a14:backgroundMark x1="80859" y1="833" x2="72422" y2="8194"/>
                        <a14:backgroundMark x1="72422" y1="8194" x2="58359" y2="18056"/>
                        <a14:backgroundMark x1="58125" y1="18056" x2="43828" y2="28056"/>
                        <a14:backgroundMark x1="43828" y1="28056" x2="51484" y2="32639"/>
                        <a14:backgroundMark x1="51484" y1="32639" x2="51484" y2="32639"/>
                        <a14:backgroundMark x1="51484" y1="32639" x2="10625" y2="6944"/>
                        <a14:backgroundMark x1="10625" y1="6944" x2="3906" y2="5556"/>
                        <a14:backgroundMark x1="3906" y1="5556" x2="9531" y2="8194"/>
                        <a14:backgroundMark x1="9531" y1="8194" x2="20469" y2="26806"/>
                        <a14:backgroundMark x1="20469" y1="26806" x2="24766" y2="3750"/>
                        <a14:backgroundMark x1="24766" y1="3750" x2="33828" y2="19306"/>
                        <a14:backgroundMark x1="33828" y1="19306" x2="29766" y2="27222"/>
                        <a14:backgroundMark x1="29766" y1="27222" x2="21719" y2="28194"/>
                        <a14:backgroundMark x1="21719" y1="28194" x2="20078" y2="20417"/>
                        <a14:backgroundMark x1="20078" y1="20417" x2="27969" y2="10694"/>
                        <a14:backgroundMark x1="27969" y1="10694" x2="31484" y2="18194"/>
                        <a14:backgroundMark x1="31484" y1="18194" x2="25625" y2="35556"/>
                        <a14:backgroundMark x1="25625" y1="35556" x2="17734" y2="37917"/>
                        <a14:backgroundMark x1="17734" y1="37917" x2="11719" y2="24167"/>
                        <a14:backgroundMark x1="11719" y1="24167" x2="24688" y2="15833"/>
                        <a14:backgroundMark x1="24688" y1="15833" x2="32891" y2="24583"/>
                        <a14:backgroundMark x1="32891" y1="24583" x2="31016" y2="42639"/>
                        <a14:backgroundMark x1="31016" y1="42639" x2="22109" y2="27083"/>
                        <a14:backgroundMark x1="22109" y1="27083" x2="31563" y2="21250"/>
                        <a14:backgroundMark x1="31563" y1="21250" x2="39609" y2="44444"/>
                        <a14:backgroundMark x1="39609" y1="44444" x2="38359" y2="66250"/>
                        <a14:backgroundMark x1="38359" y1="66250" x2="31016" y2="66944"/>
                        <a14:backgroundMark x1="31016" y1="66944" x2="25078" y2="50972"/>
                        <a14:backgroundMark x1="25078" y1="50972" x2="30312" y2="41944"/>
                        <a14:backgroundMark x1="30312" y1="41944" x2="42500" y2="45278"/>
                        <a14:backgroundMark x1="42500" y1="45278" x2="43203" y2="65417"/>
                        <a14:backgroundMark x1="43203" y1="65417" x2="35625" y2="66250"/>
                        <a14:backgroundMark x1="35625" y1="66250" x2="54453" y2="52083"/>
                        <a14:backgroundMark x1="54453" y1="52083" x2="65156" y2="35278"/>
                        <a14:backgroundMark x1="66953" y1="62917" x2="73516" y2="52778"/>
                        <a14:backgroundMark x1="73516" y1="52778" x2="75469" y2="4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7798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D184CD6-67EA-451B-A8A4-DB15A4FBFA16}"/>
              </a:ext>
            </a:extLst>
          </p:cNvPr>
          <p:cNvSpPr txBox="1"/>
          <p:nvPr/>
        </p:nvSpPr>
        <p:spPr>
          <a:xfrm>
            <a:off x="6402558" y="5515144"/>
            <a:ext cx="5789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18,4% - 322 milhões deprimidos </a:t>
            </a:r>
          </a:p>
          <a:p>
            <a:r>
              <a:rPr lang="pt-BR" sz="2800" dirty="0"/>
              <a:t>(4,4% da população do planeta)</a:t>
            </a:r>
          </a:p>
        </p:txBody>
      </p:sp>
      <p:pic>
        <p:nvPicPr>
          <p:cNvPr id="1042" name="Picture 18" descr="Resultado de imagem para campanha da fraternidade 2020 cartaz">
            <a:extLst>
              <a:ext uri="{FF2B5EF4-FFF2-40B4-BE49-F238E27FC236}">
                <a16:creationId xmlns:a16="http://schemas.microsoft.com/office/drawing/2014/main" xmlns="" id="{4C8BDCE1-80E2-4509-973A-CFF9627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44" l="10000" r="90000">
                        <a14:foregroundMark x1="19063" y1="90278" x2="19063" y2="90278"/>
                        <a14:foregroundMark x1="19063" y1="90278" x2="19063" y2="90278"/>
                        <a14:foregroundMark x1="19141" y1="96806" x2="19297" y2="97778"/>
                        <a14:foregroundMark x1="22266" y1="95833" x2="22266" y2="95833"/>
                        <a14:foregroundMark x1="29922" y1="99444" x2="30312" y2="98889"/>
                        <a14:foregroundMark x1="54141" y1="37917" x2="54922" y2="40139"/>
                        <a14:foregroundMark x1="49766" y1="36667" x2="49063" y2="47500"/>
                        <a14:foregroundMark x1="49063" y1="47500" x2="50000" y2="55833"/>
                        <a14:foregroundMark x1="76016" y1="82500" x2="76250" y2="88194"/>
                        <a14:backgroundMark x1="47969" y1="56806" x2="47969" y2="56667"/>
                        <a14:backgroundMark x1="32734" y1="52917" x2="32734" y2="52917"/>
                        <a14:backgroundMark x1="30078" y1="82917" x2="30078" y2="82917"/>
                        <a14:backgroundMark x1="28281" y1="90000" x2="28281" y2="90000"/>
                        <a14:backgroundMark x1="20078" y1="94722" x2="20078" y2="94722"/>
                        <a14:backgroundMark x1="20078" y1="95000" x2="20078" y2="95000"/>
                        <a14:backgroundMark x1="20313" y1="93472" x2="20313" y2="93472"/>
                        <a14:backgroundMark x1="21094" y1="98056" x2="21094" y2="98056"/>
                        <a14:backgroundMark x1="21484" y1="97500" x2="21484" y2="97500"/>
                        <a14:backgroundMark x1="36563" y1="76250" x2="36563" y2="76250"/>
                        <a14:backgroundMark x1="33594" y1="78750" x2="33594" y2="78750"/>
                        <a14:backgroundMark x1="36094" y1="81806" x2="36094" y2="81806"/>
                        <a14:backgroundMark x1="40156" y1="91250" x2="40156" y2="91250"/>
                        <a14:backgroundMark x1="73359" y1="91667" x2="73359" y2="91667"/>
                        <a14:backgroundMark x1="76406" y1="57639" x2="76406" y2="57639"/>
                        <a14:backgroundMark x1="71563" y1="54722" x2="71563" y2="54722"/>
                        <a14:backgroundMark x1="58125" y1="57639" x2="58125" y2="57639"/>
                        <a14:backgroundMark x1="57656" y1="57639" x2="57656" y2="57639"/>
                        <a14:backgroundMark x1="57656" y1="57639" x2="57656" y2="57639"/>
                        <a14:backgroundMark x1="57813" y1="65000" x2="57813" y2="65000"/>
                        <a14:backgroundMark x1="58281" y1="73889" x2="58281" y2="74028"/>
                        <a14:backgroundMark x1="58281" y1="74028" x2="58281" y2="74028"/>
                        <a14:backgroundMark x1="79141" y1="84722" x2="79141" y2="84722"/>
                        <a14:backgroundMark x1="79141" y1="87778" x2="78672" y2="88611"/>
                        <a14:backgroundMark x1="90469" y1="40972" x2="90469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37" y="5036940"/>
            <a:ext cx="3166402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33790FC7-7D50-4C51-AB0E-622927066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948087"/>
              </p:ext>
            </p:extLst>
          </p:nvPr>
        </p:nvGraphicFramePr>
        <p:xfrm>
          <a:off x="1012874" y="717452"/>
          <a:ext cx="8539089" cy="561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7336590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